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Arial Black"/>
      <p:regular r:id="rId21"/>
    </p:embeddedFont>
    <p:embeddedFont>
      <p:font typeface="Questri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Questrial-regular.fntdata"/><Relationship Id="rId10" Type="http://schemas.openxmlformats.org/officeDocument/2006/relationships/slide" Target="slides/slide6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-8466" y="-16933"/>
            <a:ext cx="8754534" cy="6451600"/>
          </a:xfrm>
          <a:custGeom>
            <a:pathLst>
              <a:path extrusionOk="0" h="120000" w="120000">
                <a:moveTo>
                  <a:pt x="114777" y="0"/>
                </a:moveTo>
                <a:lnTo>
                  <a:pt x="120000" y="111496"/>
                </a:lnTo>
                <a:lnTo>
                  <a:pt x="0" y="120000"/>
                </a:lnTo>
                <a:lnTo>
                  <a:pt x="0" y="0"/>
                </a:lnTo>
                <a:lnTo>
                  <a:pt x="11477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-10379" y="4445000"/>
            <a:ext cx="8464694" cy="1715811"/>
          </a:xfrm>
          <a:custGeom>
            <a:pathLst>
              <a:path extrusionOk="0" h="120000" w="120000">
                <a:moveTo>
                  <a:pt x="0" y="27993"/>
                </a:moveTo>
                <a:lnTo>
                  <a:pt x="118787" y="0"/>
                </a:lnTo>
                <a:lnTo>
                  <a:pt x="120000" y="91017"/>
                </a:lnTo>
                <a:lnTo>
                  <a:pt x="106" y="120000"/>
                </a:lnTo>
                <a:lnTo>
                  <a:pt x="0" y="2799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-2863" y="0"/>
            <a:ext cx="5811235" cy="32161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cubicBezTo>
                  <a:pt x="0" y="80000"/>
                  <a:pt x="0" y="4000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 rot="-180000">
            <a:off x="-170767" y="213022"/>
            <a:ext cx="8480534" cy="5746008"/>
          </a:xfrm>
          <a:custGeom>
            <a:pathLst>
              <a:path extrusionOk="0" h="120000" w="120000">
                <a:moveTo>
                  <a:pt x="119613" y="0"/>
                </a:moveTo>
                <a:lnTo>
                  <a:pt x="120000" y="120000"/>
                </a:lnTo>
                <a:lnTo>
                  <a:pt x="0" y="119940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" name="Shape 23"/>
          <p:cNvSpPr txBox="1"/>
          <p:nvPr>
            <p:ph type="ctrTitle"/>
          </p:nvPr>
        </p:nvSpPr>
        <p:spPr>
          <a:xfrm rot="-180000">
            <a:off x="451415" y="668337"/>
            <a:ext cx="7533523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7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 rot="-180000">
            <a:off x="554461" y="3446829"/>
            <a:ext cx="7512060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 rot="-180000">
            <a:off x="7401518" y="3819948"/>
            <a:ext cx="680389" cy="498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0855">
            <a:off x="1352540" y="4993864"/>
            <a:ext cx="6026629" cy="53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514350" y="4106332"/>
            <a:ext cx="7796030" cy="588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3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514350" y="685800"/>
            <a:ext cx="7794384" cy="3194902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14335" y="4702923"/>
            <a:ext cx="7796045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14350" y="685800"/>
            <a:ext cx="7797677" cy="3194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4335" y="4106332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41299" y="685800"/>
            <a:ext cx="7143764" cy="291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162698" y="3610032"/>
            <a:ext cx="6500967" cy="377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4350" y="4106333"/>
            <a:ext cx="7797662" cy="12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5" name="Shape 65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0" lang="en-US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7897146" y="2906482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0" lang="en-US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14350" y="1723855"/>
            <a:ext cx="779603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8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514350" y="4247467"/>
            <a:ext cx="7796030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514350" y="685800"/>
            <a:ext cx="7796030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14352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514352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x="3175966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4" type="body"/>
          </p:nvPr>
        </p:nvSpPr>
        <p:spPr>
          <a:xfrm>
            <a:off x="3175966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5" type="body"/>
          </p:nvPr>
        </p:nvSpPr>
        <p:spPr>
          <a:xfrm>
            <a:off x="5827785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6" type="body"/>
          </p:nvPr>
        </p:nvSpPr>
        <p:spPr>
          <a:xfrm>
            <a:off x="5827785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518879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514335" y="2063396"/>
            <a:ext cx="2482595" cy="153672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518879" y="4389287"/>
            <a:ext cx="2482595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3178058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4" name="Shape 84"/>
          <p:cNvSpPr/>
          <p:nvPr>
            <p:ph idx="5" type="pic"/>
          </p:nvPr>
        </p:nvSpPr>
        <p:spPr>
          <a:xfrm>
            <a:off x="3176999" y="2063396"/>
            <a:ext cx="2482595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6" type="body"/>
          </p:nvPr>
        </p:nvSpPr>
        <p:spPr>
          <a:xfrm>
            <a:off x="3176998" y="4389285"/>
            <a:ext cx="2483654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7" type="body"/>
          </p:nvPr>
        </p:nvSpPr>
        <p:spPr>
          <a:xfrm>
            <a:off x="5826707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7" name="Shape 87"/>
          <p:cNvSpPr/>
          <p:nvPr>
            <p:ph idx="8" type="pic"/>
          </p:nvPr>
        </p:nvSpPr>
        <p:spPr>
          <a:xfrm>
            <a:off x="5826614" y="2063393"/>
            <a:ext cx="2482595" cy="153719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9" type="body"/>
          </p:nvPr>
        </p:nvSpPr>
        <p:spPr>
          <a:xfrm>
            <a:off x="5826614" y="4389283"/>
            <a:ext cx="2482595" cy="985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2756771" y="-179023"/>
            <a:ext cx="3311189" cy="7796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x="5116746" y="2180950"/>
            <a:ext cx="4688784" cy="169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1134119" y="66031"/>
            <a:ext cx="4688784" cy="5928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9652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1" i="0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965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1" i="0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9651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1" i="0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9652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1" i="0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9652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1" i="0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514350" y="685800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514350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514350" y="2063396"/>
            <a:ext cx="3816535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514350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39568" y="2063396"/>
            <a:ext cx="3591316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715339" y="2063396"/>
            <a:ext cx="3596670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495476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20231" y="685800"/>
            <a:ext cx="3095145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36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784600" y="685800"/>
            <a:ext cx="4525781" cy="4688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520231" y="2709052"/>
            <a:ext cx="3095145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14350" y="685800"/>
            <a:ext cx="4408171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36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x="5147739" y="0"/>
            <a:ext cx="3162640" cy="5071532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514350" y="2709052"/>
            <a:ext cx="4408171" cy="23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2.png"/><Relationship Id="rId2" Type="http://schemas.openxmlformats.org/officeDocument/2006/relationships/image" Target="../media/image01.jp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0"/>
            <a:ext cx="8984963" cy="6644081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5600216"/>
            <a:ext cx="8779884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9047" y="0"/>
            <a:ext cx="8829968" cy="6419513"/>
          </a:xfrm>
          <a:custGeom>
            <a:pathLst>
              <a:path extrusionOk="0" h="120000" w="120000">
                <a:moveTo>
                  <a:pt x="119763" y="0"/>
                </a:moveTo>
                <a:lnTo>
                  <a:pt x="120000" y="120000"/>
                </a:lnTo>
                <a:lnTo>
                  <a:pt x="0" y="119841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" name="Shape 14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i="0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514350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4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39" y="5628800"/>
            <a:ext cx="7850458" cy="6970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10.png"/><Relationship Id="rId7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10.png"/><Relationship Id="rId6" Type="http://schemas.openxmlformats.org/officeDocument/2006/relationships/image" Target="../media/image09.png"/><Relationship Id="rId7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 rot="-180000">
            <a:off x="495476" y="1172930"/>
            <a:ext cx="7533523" cy="164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72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WINLINK 101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 rot="-180000">
            <a:off x="554461" y="3446829"/>
            <a:ext cx="7512060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APRIL 2016</a:t>
            </a:r>
          </a:p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 rot="-180000">
            <a:off x="3669070" y="4714241"/>
            <a:ext cx="4607740" cy="942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Shape 102"/>
          <p:cNvSpPr txBox="1"/>
          <p:nvPr/>
        </p:nvSpPr>
        <p:spPr>
          <a:xfrm rot="-180000">
            <a:off x="658370" y="2018082"/>
            <a:ext cx="7533523" cy="164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0" lang="en-US" sz="440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EMAIL WITH A RADIO TWIST</a:t>
            </a:r>
          </a:p>
        </p:txBody>
      </p:sp>
      <p:sp>
        <p:nvSpPr>
          <p:cNvPr id="103" name="Shape 103"/>
          <p:cNvSpPr txBox="1"/>
          <p:nvPr/>
        </p:nvSpPr>
        <p:spPr>
          <a:xfrm rot="-171625">
            <a:off x="6192205" y="3894116"/>
            <a:ext cx="2151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John K7TY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10" y="335523"/>
            <a:ext cx="8523011" cy="45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3631360" y="2109750"/>
            <a:ext cx="3012141" cy="1784364"/>
          </a:xfrm>
          <a:prstGeom prst="wedgeEllipseCallout">
            <a:avLst>
              <a:gd fmla="val -138940" name="adj1"/>
              <a:gd fmla="val -113382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TNC Setup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9142" y="-154098"/>
            <a:ext cx="6043783" cy="559116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2172521" y="0"/>
            <a:ext cx="3809780" cy="2246201"/>
          </a:xfrm>
          <a:prstGeom prst="ellipse">
            <a:avLst/>
          </a:prstGeom>
          <a:noFill/>
          <a:ln cap="flat" cmpd="sng" w="38100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57034" cy="47131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3064617" y="1962801"/>
            <a:ext cx="4114143" cy="2046772"/>
          </a:xfrm>
          <a:prstGeom prst="wedgeEllipseCallout">
            <a:avLst>
              <a:gd fmla="val -29504" name="adj1"/>
              <a:gd fmla="val -118013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Channel/Gateway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Selection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003" y="-158923"/>
            <a:ext cx="6433597" cy="57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048" y="-210382"/>
            <a:ext cx="8732420" cy="576804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479832" y="2697541"/>
            <a:ext cx="590883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Packet Winlink</a:t>
            </a:r>
          </a:p>
        </p:txBody>
      </p:sp>
      <p:sp>
        <p:nvSpPr>
          <p:cNvPr id="183" name="Shape 183"/>
          <p:cNvSpPr/>
          <p:nvPr/>
        </p:nvSpPr>
        <p:spPr>
          <a:xfrm>
            <a:off x="3620867" y="1616425"/>
            <a:ext cx="2844216" cy="1584936"/>
          </a:xfrm>
          <a:prstGeom prst="wedgeEllipseCallout">
            <a:avLst>
              <a:gd fmla="val -19940" name="adj1"/>
              <a:gd fmla="val -142136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Update via Internet</a:t>
            </a:r>
          </a:p>
        </p:txBody>
      </p:sp>
      <p:sp>
        <p:nvSpPr>
          <p:cNvPr id="184" name="Shape 184"/>
          <p:cNvSpPr/>
          <p:nvPr/>
        </p:nvSpPr>
        <p:spPr>
          <a:xfrm>
            <a:off x="4985251" y="1899825"/>
            <a:ext cx="2277472" cy="1700394"/>
          </a:xfrm>
          <a:prstGeom prst="wedgeEllipseCallout">
            <a:avLst>
              <a:gd fmla="val -24520" name="adj1"/>
              <a:gd fmla="val -143673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Start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HOW DO I START?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82864" y="1759003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8720"/>
              <a:buFont typeface="Arial"/>
              <a:buChar char="•"/>
            </a:pPr>
            <a:r>
              <a:rPr b="1" i="0" lang="en-US" sz="248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Establish winlink account by sending an email through the system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8720"/>
              <a:buFont typeface="Arial"/>
              <a:buChar char="•"/>
            </a:pPr>
            <a:r>
              <a:rPr b="1" i="0" lang="en-US" sz="248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&lt;callsign&gt;@winlink.org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8720"/>
              <a:buFont typeface="Arial"/>
              <a:buChar char="•"/>
            </a:pPr>
            <a:r>
              <a:rPr b="1" i="0" lang="en-US" sz="248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use telnet for initial email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8720"/>
              <a:buFont typeface="Arial"/>
              <a:buChar char="•"/>
            </a:pPr>
            <a:r>
              <a:rPr b="1" i="0" lang="en-US" sz="248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Single account for HF, VHF, Telnet, Webmail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8720"/>
              <a:buFont typeface="Arial"/>
              <a:buChar char="•"/>
            </a:pPr>
            <a:r>
              <a:rPr b="1" i="0" lang="en-US" sz="248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Accounts purged after 400 days of inactivity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HOW DO I USE IT?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93360" y="1800989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Like any email account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Spam filter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Only emails you’ve sent to can send you emails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Filter is bypassed by starting subject with “//WL2K”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 SECURE!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password required on RF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62909"/>
              <a:buFont typeface="Arial"/>
              <a:buChar char="•"/>
            </a:pPr>
            <a:r>
              <a:rPr b="1" i="0" lang="en-US" sz="224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Spoofing another address is easy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503854" y="360416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ARES WINLINK OPERATIONS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556331" y="1396923"/>
            <a:ext cx="8028795" cy="3893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Drills/Incidents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Primary gateway, K7MCE-10, 145.070, 1200baud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gateways forward to same winlink system, can use any gateway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internet is lost, K7MCE-10 will switch to local delivery mode</a:t>
            </a:r>
          </a:p>
          <a:p>
            <a:pPr indent="-228600" lvl="2" marL="1143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Works just like normal mode, easier than p2p, relays</a:t>
            </a:r>
          </a:p>
          <a:p>
            <a:pPr indent="-228600" lvl="2" marL="1143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internet forwarding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b="1" i="0" lang="en-US" sz="18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HF pactor at county, no VHF-HF forwarding. Yet.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LOCAL GATEWAYS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1" r="1591" t="0"/>
          <a:stretch/>
        </p:blipFill>
        <p:spPr>
          <a:xfrm>
            <a:off x="4413182" y="1837766"/>
            <a:ext cx="4094329" cy="33895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K7MCE-10	145.070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K7GJT-10	144.940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KA7CTT-10 	144.920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WC7EOC-10	144.980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N7OGM-10	145.050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N7AAM-11	145.040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W7SMR-10	145.010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444"/>
              <a:buFont typeface="Arial"/>
              <a:buChar char="•"/>
            </a:pPr>
            <a:r>
              <a:rPr b="1" i="0" lang="en-US" sz="17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KF7LJH-10	145.070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6444"/>
              <a:buFont typeface="Arial"/>
              <a:buNone/>
            </a:pPr>
            <a:r>
              <a:t/>
            </a:r>
            <a:endParaRPr b="1" i="0" sz="1760" u="none" cap="small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514350" y="20297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TROUBLESHOOTING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1469420" y="1144092"/>
            <a:ext cx="5656865" cy="388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TNC TO COMPUTER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USB DRIVERS (FTDI)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BAUD RATE (9600)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TERMINAL PROGRAM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TNC TO RADIO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CABLING (PTT, AUDIO)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TNC LEDS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LISTEN ON SEPARATE RADIO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GATEWAY CONNECTION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TRY SEVERAL FROM THE LIST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ANTENNA PLACEMENT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62133"/>
              <a:buFont typeface="Arial"/>
              <a:buChar char="•"/>
            </a:pPr>
            <a:r>
              <a:rPr b="1" i="0" lang="en-US" sz="152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45837" y="108506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KUDOS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55743" y="2015285"/>
            <a:ext cx="7796030" cy="934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b="0" i="0" lang="en-US" sz="2000" u="none" cap="small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Thanks for responding to a Winlink announcement of this meeting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small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None/>
            </a:pPr>
            <a:r>
              <a:t/>
            </a:r>
            <a:endParaRPr b="1" i="0" sz="2400" u="none" cap="small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None/>
            </a:pPr>
            <a:r>
              <a:t/>
            </a:r>
            <a:endParaRPr b="1" i="0" sz="2400" u="none" cap="small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None/>
            </a:pPr>
            <a:r>
              <a:t/>
            </a:r>
            <a:endParaRPr b="1" i="0" sz="2400" u="none" cap="small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2623815" y="4544885"/>
            <a:ext cx="3610370" cy="830996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37% of MCARES members have a winlink.org address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944574" y="2120248"/>
            <a:ext cx="6905884" cy="227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W7OW - Julie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AE7ZQ – Rochelle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KC0CRD – James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K7JCK – Jim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WA7FWC – Joe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KE7QPV – Brian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W7ELI – Eli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N7MWS - Matt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KK7DEB - Deb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KG7VQV – Gwen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KG7EMV – Marino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W7SRH – Steve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KG7GCQ – Eric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N7LF – Joel</a:t>
            </a:r>
          </a:p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AE7XP - Michael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82864" y="37091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OBJECTIVES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82866" y="1391634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866"/>
              <a:buFont typeface="Arial"/>
              <a:buChar char="•"/>
            </a:pPr>
            <a:r>
              <a:rPr b="1" i="0" lang="en-US" sz="29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Why digital messaging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7866"/>
              <a:buFont typeface="Arial"/>
              <a:buChar char="•"/>
            </a:pPr>
            <a:r>
              <a:rPr b="1" i="0" lang="en-US" sz="29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Know what hardware you’ll need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7866"/>
              <a:buFont typeface="Arial"/>
              <a:buChar char="•"/>
            </a:pPr>
            <a:r>
              <a:rPr b="1" i="0" lang="en-US" sz="29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Configuring the software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7866"/>
              <a:buFont typeface="Arial"/>
              <a:buChar char="•"/>
            </a:pPr>
            <a:r>
              <a:rPr b="1" i="0" lang="en-US" sz="29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Using it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57866"/>
              <a:buFont typeface="Arial"/>
              <a:buChar char="•"/>
            </a:pPr>
            <a:r>
              <a:rPr b="1" i="0" lang="en-US" sz="296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Troubleshooting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668747" y="4849276"/>
            <a:ext cx="54050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Digital messaging = Winlink = RMS Express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72370" y="171483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WHY DIGITAL MESSAGING?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40885" y="1307665"/>
            <a:ext cx="7796030" cy="2250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384"/>
              <a:buFont typeface="Arial"/>
              <a:buChar char="•"/>
            </a:pPr>
            <a:r>
              <a:rPr b="1" i="0" lang="en-US" sz="259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Served Agencies want “email” messaging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384"/>
              <a:buFont typeface="Arial"/>
              <a:buChar char="•"/>
            </a:pPr>
            <a:r>
              <a:rPr b="1" i="0" lang="en-US" sz="259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Speed, accuracy, reliability of messages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384"/>
              <a:buFont typeface="Arial"/>
              <a:buChar char="•"/>
            </a:pPr>
            <a:r>
              <a:rPr b="1" i="0" lang="en-US" sz="259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File transfers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384"/>
              <a:buFont typeface="Arial"/>
              <a:buChar char="•"/>
            </a:pPr>
            <a:r>
              <a:rPr b="1" i="0" lang="en-US" sz="259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“no pain” logging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57866"/>
              <a:buFont typeface="Arial"/>
              <a:buNone/>
            </a:pPr>
            <a:r>
              <a:t/>
            </a:r>
            <a:endParaRPr b="1" i="0" sz="2960" u="none" cap="small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30312" y="3052914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0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OEM STANDARDIZED ON WINLINK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67341" y="3631708"/>
            <a:ext cx="7796030" cy="15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1" sz="1760" cap="small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285"/>
              <a:buFont typeface="Arial"/>
              <a:buChar char="•"/>
            </a:pPr>
            <a:r>
              <a:rPr b="1" lang="en-US" sz="2805" cap="small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RMS Express is the software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60285"/>
              <a:buFont typeface="Arial"/>
              <a:buChar char="•"/>
            </a:pPr>
            <a:r>
              <a:rPr b="1" lang="en-US" sz="2805" cap="small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Windows-only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72370" y="108506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RMS EXPRESS DOES WINLINK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16" y="1092362"/>
            <a:ext cx="7787748" cy="431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 rot="-1890809">
            <a:off x="1874671" y="3497912"/>
            <a:ext cx="6482151" cy="523220"/>
          </a:xfrm>
          <a:prstGeom prst="rect">
            <a:avLst/>
          </a:prstGeom>
          <a:solidFill>
            <a:srgbClr val="B1C1A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Looks and feels like old Outlook Express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4 WAYS TO MESSAGE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93360" y="1633049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b="1" i="0" lang="en-US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telnet – when you have internet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b="1" i="0" lang="en-US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VHF – local connectivity (1200/9600)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b="1" i="0" lang="en-US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HF – Winmor (sound card based 300)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</a:pPr>
            <a:r>
              <a:rPr b="1" i="0" lang="en-US" sz="3200" u="none" cap="small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HF – Pactor (expensive modem 1200)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66154" y="5027712"/>
            <a:ext cx="7504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Also Winlink webmail but it’s terrible….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FLOW CHART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90" y="808212"/>
            <a:ext cx="8229658" cy="455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03779" y="-73473"/>
            <a:ext cx="7797662" cy="1005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TELL RMS-EXP WHICH TO USE</a:t>
            </a:r>
          </a:p>
        </p:txBody>
      </p:sp>
      <p:sp>
        <p:nvSpPr>
          <p:cNvPr id="147" name="Shape 147"/>
          <p:cNvSpPr/>
          <p:nvPr/>
        </p:nvSpPr>
        <p:spPr>
          <a:xfrm>
            <a:off x="3106599" y="2550592"/>
            <a:ext cx="2466387" cy="1081116"/>
          </a:xfrm>
          <a:prstGeom prst="wedgeEllipseCallout">
            <a:avLst>
              <a:gd fmla="val 41295" name="adj1"/>
              <a:gd fmla="val -172451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Select then “Open Session”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17" y="1081115"/>
            <a:ext cx="8171314" cy="439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98820" y="230917"/>
            <a:ext cx="36523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Telnet Winlink</a:t>
            </a:r>
          </a:p>
        </p:txBody>
      </p:sp>
      <p:sp>
        <p:nvSpPr>
          <p:cNvPr id="154" name="Shape 154"/>
          <p:cNvSpPr/>
          <p:nvPr/>
        </p:nvSpPr>
        <p:spPr>
          <a:xfrm>
            <a:off x="3872751" y="2214713"/>
            <a:ext cx="3190560" cy="1574440"/>
          </a:xfrm>
          <a:prstGeom prst="wedgeEllipseCallout">
            <a:avLst>
              <a:gd fmla="val -121820" name="adj1"/>
              <a:gd fmla="val -86167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r>
              <a:rPr lang="en-US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Start</a:t>
            </a: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98" y="335881"/>
            <a:ext cx="4349594" cy="234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9010" y="146946"/>
            <a:ext cx="3672477" cy="339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813" y="1553448"/>
            <a:ext cx="3277783" cy="29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3853" y="2015283"/>
            <a:ext cx="5045103" cy="33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0" y="4639351"/>
            <a:ext cx="3547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B80E0F"/>
                </a:solidFill>
                <a:latin typeface="Impact"/>
                <a:ea typeface="Impact"/>
                <a:cs typeface="Impact"/>
                <a:sym typeface="Impact"/>
              </a:rPr>
              <a:t>Packet Winlink</a:t>
            </a:r>
          </a:p>
        </p:txBody>
      </p:sp>
      <p:sp>
        <p:nvSpPr>
          <p:cNvPr id="164" name="Shape 164"/>
          <p:cNvSpPr/>
          <p:nvPr/>
        </p:nvSpPr>
        <p:spPr>
          <a:xfrm>
            <a:off x="7042322" y="1217566"/>
            <a:ext cx="1416860" cy="745235"/>
          </a:xfrm>
          <a:prstGeom prst="ellipse">
            <a:avLst/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TNC SETUP</a:t>
            </a:r>
          </a:p>
        </p:txBody>
      </p:sp>
      <p:sp>
        <p:nvSpPr>
          <p:cNvPr id="165" name="Shape 165"/>
          <p:cNvSpPr/>
          <p:nvPr/>
        </p:nvSpPr>
        <p:spPr>
          <a:xfrm>
            <a:off x="1044498" y="3647657"/>
            <a:ext cx="1684272" cy="745235"/>
          </a:xfrm>
          <a:prstGeom prst="ellipse">
            <a:avLst/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GATEWAY SELECTION</a:t>
            </a:r>
          </a:p>
        </p:txBody>
      </p:sp>
      <p:sp>
        <p:nvSpPr>
          <p:cNvPr id="166" name="Shape 166"/>
          <p:cNvSpPr/>
          <p:nvPr/>
        </p:nvSpPr>
        <p:spPr>
          <a:xfrm>
            <a:off x="3620867" y="797716"/>
            <a:ext cx="367334" cy="367334"/>
          </a:xfrm>
          <a:prstGeom prst="star10">
            <a:avLst>
              <a:gd fmla="val 42533" name="adj"/>
              <a:gd fmla="val 105146" name="hf"/>
            </a:avLst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  <p:sp>
        <p:nvSpPr>
          <p:cNvPr id="167" name="Shape 167"/>
          <p:cNvSpPr/>
          <p:nvPr/>
        </p:nvSpPr>
        <p:spPr>
          <a:xfrm>
            <a:off x="5368546" y="866145"/>
            <a:ext cx="367334" cy="367334"/>
          </a:xfrm>
          <a:prstGeom prst="star10">
            <a:avLst>
              <a:gd fmla="val 42533" name="adj"/>
              <a:gd fmla="val 105146" name="hf"/>
            </a:avLst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</a:p>
        </p:txBody>
      </p:sp>
      <p:sp>
        <p:nvSpPr>
          <p:cNvPr id="168" name="Shape 168"/>
          <p:cNvSpPr/>
          <p:nvPr/>
        </p:nvSpPr>
        <p:spPr>
          <a:xfrm>
            <a:off x="2414348" y="3012836"/>
            <a:ext cx="367334" cy="367334"/>
          </a:xfrm>
          <a:prstGeom prst="star10">
            <a:avLst>
              <a:gd fmla="val 42533" name="adj"/>
              <a:gd fmla="val 105146" name="hf"/>
            </a:avLst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</a:p>
        </p:txBody>
      </p:sp>
      <p:sp>
        <p:nvSpPr>
          <p:cNvPr id="169" name="Shape 169"/>
          <p:cNvSpPr/>
          <p:nvPr/>
        </p:nvSpPr>
        <p:spPr>
          <a:xfrm>
            <a:off x="6135137" y="4057419"/>
            <a:ext cx="367334" cy="367334"/>
          </a:xfrm>
          <a:prstGeom prst="star10">
            <a:avLst>
              <a:gd fmla="val 42533" name="adj"/>
              <a:gd fmla="val 105146" name="hf"/>
            </a:avLst>
          </a:prstGeom>
          <a:blipFill rotWithShape="1">
            <a:blip r:embed="rId7">
              <a:alphaModFix/>
            </a:blip>
            <a:tile algn="tl" flip="none" tx="0" sx="100000" ty="0" sy="100000"/>
          </a:blipFill>
          <a:ln cap="flat" cmpd="sng" w="9525">
            <a:solidFill>
              <a:srgbClr val="910B0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