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sldIdLst>
    <p:sldId id="256" r:id="rId2"/>
    <p:sldId id="338" r:id="rId3"/>
    <p:sldId id="339" r:id="rId4"/>
    <p:sldId id="346" r:id="rId5"/>
    <p:sldId id="347" r:id="rId6"/>
    <p:sldId id="369" r:id="rId7"/>
    <p:sldId id="352" r:id="rId8"/>
    <p:sldId id="340" r:id="rId9"/>
    <p:sldId id="353" r:id="rId10"/>
    <p:sldId id="354" r:id="rId11"/>
    <p:sldId id="342" r:id="rId12"/>
    <p:sldId id="355" r:id="rId13"/>
    <p:sldId id="343" r:id="rId14"/>
    <p:sldId id="356" r:id="rId15"/>
    <p:sldId id="357" r:id="rId16"/>
    <p:sldId id="358" r:id="rId17"/>
    <p:sldId id="360" r:id="rId18"/>
    <p:sldId id="361" r:id="rId19"/>
    <p:sldId id="362" r:id="rId20"/>
    <p:sldId id="363" r:id="rId21"/>
    <p:sldId id="364" r:id="rId22"/>
    <p:sldId id="365" r:id="rId23"/>
    <p:sldId id="367" r:id="rId24"/>
    <p:sldId id="366" r:id="rId25"/>
    <p:sldId id="368" r:id="rId26"/>
    <p:sldId id="348" r:id="rId27"/>
    <p:sldId id="349" r:id="rId28"/>
    <p:sldId id="350" r:id="rId29"/>
    <p:sldId id="351" r:id="rId30"/>
    <p:sldId id="345" r:id="rId31"/>
    <p:sldId id="359" r:id="rId32"/>
    <p:sldId id="33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87" autoAdjust="0"/>
  </p:normalViewPr>
  <p:slideViewPr>
    <p:cSldViewPr snapToGrid="0">
      <p:cViewPr varScale="1">
        <p:scale>
          <a:sx n="64" d="100"/>
          <a:sy n="64" d="100"/>
        </p:scale>
        <p:origin x="-7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9E098-C2B6-42DD-88E3-DE30BA3CB6A4}" type="datetimeFigureOut">
              <a:rPr lang="en-US" smtClean="0"/>
              <a:pPr/>
              <a:t>2016-06-21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5F22B-311E-46C2-853D-9DC5DE6ED1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6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5F22B-311E-46C2-853D-9DC5DE6ED1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9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87F6BF1-4ED6-429B-BEBA-0366117A63EC}" type="datetime1">
              <a:rPr lang="en-US" smtClean="0"/>
              <a:t>2016-06-21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5B4938-E333-4913-9072-57EE04BEC1D1}" type="datetime1">
              <a:rPr lang="en-US" smtClean="0"/>
              <a:t>2016-06-21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F67E46-0D2B-45F4-846C-749B99FABDA1}" type="datetime1">
              <a:rPr lang="en-US" smtClean="0"/>
              <a:t>2016-06-21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8991"/>
            <a:ext cx="8686800" cy="411221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A3617C-167A-4246-A6C4-2C17B1784439}" type="datetime1">
              <a:rPr lang="en-US" smtClean="0"/>
              <a:t>2016-06-21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1"/>
            <a:ext cx="6934200" cy="1678992"/>
          </a:xfrm>
        </p:spPr>
        <p:txBody>
          <a:bodyPr rtlCol="0"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8" name="Picture 6" descr="http://ares.santa-cruz.ca.us/images/ares-cl-lr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6E56BE-8A1C-4927-9364-C787075893B2}" type="datetime1">
              <a:rPr lang="en-US" smtClean="0"/>
              <a:t>2016-06-21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AB5900-E31B-497E-BEB5-AD4C2CB3DBDF}" type="datetime1">
              <a:rPr lang="en-US" smtClean="0"/>
              <a:t>2016-06-21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6934200" cy="1678991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678991"/>
            <a:ext cx="4040188" cy="370706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8991"/>
            <a:ext cx="4041775" cy="370706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1519F0-3DB7-42EB-A5DB-DB644650FBCE}" type="datetime1">
              <a:rPr lang="en-US" smtClean="0"/>
              <a:t>2016-06-21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6" descr="http://ares.santa-cruz.ca.us/images/ares-cl-lrg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0"/>
            <a:ext cx="1752600" cy="167899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FA1AD2-DF7A-4394-A947-64AC4774E853}" type="datetime1">
              <a:rPr lang="en-US" smtClean="0"/>
              <a:t>2016-06-21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6110C-75C3-43A8-BCA0-8F865EC773B1}" type="datetime1">
              <a:rPr lang="en-US" smtClean="0"/>
              <a:t>2016-06-21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1B1D1A7-62AE-4F2D-BCDE-93AA921F61FA}" type="datetime1">
              <a:rPr lang="en-US" smtClean="0"/>
              <a:t>2016-06-21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B85ACF-2A49-4491-B82E-6BBDA522DAA8}" type="datetime1">
              <a:rPr lang="en-US" smtClean="0"/>
              <a:t>2016-06-21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FE570AB-D814-4A2C-A572-0F95F36BF776}" type="datetime1">
              <a:rPr lang="en-US" smtClean="0"/>
              <a:t>2016-06-21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F8E7A43-1B7E-4726-B137-D8A9D995C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edn.org/" TargetMode="External"/><Relationship Id="rId2" Type="http://schemas.openxmlformats.org/officeDocument/2006/relationships/hyperlink" Target="http://www.broadband-hamne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amwan.org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broadband-hamnet.org/which-hardware-to-use.ht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edn.org/content/supported-platform-matri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edn.org/" TargetMode="External"/><Relationship Id="rId7" Type="http://schemas.openxmlformats.org/officeDocument/2006/relationships/hyperlink" Target="http://www.scc-ares-races.org/mesh/" TargetMode="External"/><Relationship Id="rId2" Type="http://schemas.openxmlformats.org/officeDocument/2006/relationships/hyperlink" Target="http://wndw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ashcoares.org/?page_id=1227" TargetMode="External"/><Relationship Id="rId5" Type="http://schemas.openxmlformats.org/officeDocument/2006/relationships/hyperlink" Target="http://www.hamwan.org/" TargetMode="External"/><Relationship Id="rId4" Type="http://schemas.openxmlformats.org/officeDocument/2006/relationships/hyperlink" Target="http://www.broadband-hamnet.org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096" y="2458081"/>
            <a:ext cx="7772400" cy="1829761"/>
          </a:xfrm>
        </p:spPr>
        <p:txBody>
          <a:bodyPr/>
          <a:lstStyle/>
          <a:p>
            <a:r>
              <a:rPr lang="en-US" dirty="0" smtClean="0"/>
              <a:t>Multnomah County ARES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" y="4353144"/>
            <a:ext cx="7772400" cy="1199704"/>
          </a:xfrm>
        </p:spPr>
        <p:txBody>
          <a:bodyPr/>
          <a:lstStyle/>
          <a:p>
            <a:r>
              <a:rPr lang="en-US" dirty="0" smtClean="0"/>
              <a:t>Introduction to HSMM and Mesh Networking</a:t>
            </a:r>
            <a:endParaRPr lang="en-US" dirty="0"/>
          </a:p>
        </p:txBody>
      </p:sp>
      <p:pic>
        <p:nvPicPr>
          <p:cNvPr id="4" name="Picture 6" descr="http://ares.santa-cruz.ca.us/images/ares-cl-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2971800" cy="28469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6324600"/>
            <a:ext cx="761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Brian Cochrane, KE7QPV				KE7QPV@arrl.net</a:t>
            </a:r>
            <a:endParaRPr lang="en-US" dirty="0"/>
          </a:p>
        </p:txBody>
      </p:sp>
      <p:sp>
        <p:nvSpPr>
          <p:cNvPr id="6" name="AutoShape 2" descr="Displaying 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700338"/>
            <a:ext cx="43434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to Point (</a:t>
            </a:r>
            <a:r>
              <a:rPr lang="en-US" dirty="0" err="1" smtClean="0"/>
              <a:t>PtP</a:t>
            </a:r>
            <a:r>
              <a:rPr lang="en-US" dirty="0" smtClean="0"/>
              <a:t>) Network Topology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basic network topology</a:t>
            </a:r>
          </a:p>
          <a:p>
            <a:endParaRPr lang="en-US" dirty="0" smtClean="0"/>
          </a:p>
          <a:p>
            <a:r>
              <a:rPr lang="en-US" dirty="0" smtClean="0"/>
              <a:t>Think </a:t>
            </a:r>
            <a:r>
              <a:rPr lang="en-US" dirty="0"/>
              <a:t>of it as a </a:t>
            </a:r>
            <a:r>
              <a:rPr lang="en-US" dirty="0" smtClean="0"/>
              <a:t>simplex QSO </a:t>
            </a:r>
            <a:r>
              <a:rPr lang="en-US" dirty="0"/>
              <a:t>between two </a:t>
            </a:r>
            <a:r>
              <a:rPr lang="en-US" dirty="0" smtClean="0"/>
              <a:t>stations</a:t>
            </a:r>
          </a:p>
          <a:p>
            <a:endParaRPr lang="en-US" dirty="0" smtClean="0"/>
          </a:p>
          <a:p>
            <a:r>
              <a:rPr lang="en-US" dirty="0" smtClean="0"/>
              <a:t>Can simply link two laptops, a laptop and an IP camera, or even two complex networks</a:t>
            </a:r>
          </a:p>
          <a:p>
            <a:endParaRPr lang="en-US" dirty="0" smtClean="0"/>
          </a:p>
          <a:p>
            <a:r>
              <a:rPr lang="en-US" dirty="0" smtClean="0"/>
              <a:t>Uses high-gain Yagi or dish</a:t>
            </a:r>
            <a:r>
              <a:rPr lang="en-US" dirty="0"/>
              <a:t> </a:t>
            </a:r>
            <a:r>
              <a:rPr lang="en-US" dirty="0" smtClean="0"/>
              <a:t>antennas</a:t>
            </a:r>
          </a:p>
        </p:txBody>
      </p:sp>
    </p:spTree>
    <p:extLst>
      <p:ext uri="{BB962C8B-B14F-4D97-AF65-F5344CB8AC3E}">
        <p14:creationId xmlns:p14="http://schemas.microsoft.com/office/powerpoint/2010/main" val="360299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to Multi Point (</a:t>
            </a:r>
            <a:r>
              <a:rPr lang="en-US" dirty="0" err="1" smtClean="0"/>
              <a:t>PtMP</a:t>
            </a:r>
            <a:r>
              <a:rPr lang="en-US" dirty="0" smtClean="0"/>
              <a:t>) Network Topology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723" y="1647545"/>
            <a:ext cx="43434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2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723" y="1647545"/>
            <a:ext cx="43434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to Multi Point (</a:t>
            </a:r>
            <a:r>
              <a:rPr lang="en-US" dirty="0" err="1" smtClean="0"/>
              <a:t>PtMP</a:t>
            </a:r>
            <a:r>
              <a:rPr lang="en-US" dirty="0" smtClean="0"/>
              <a:t>) Network Topology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Think </a:t>
            </a:r>
            <a:r>
              <a:rPr lang="en-US" dirty="0"/>
              <a:t>of it as a </a:t>
            </a:r>
            <a:r>
              <a:rPr lang="en-US" dirty="0" smtClean="0"/>
              <a:t>repeater – allows communication between stations unable to reach each other directly</a:t>
            </a:r>
          </a:p>
          <a:p>
            <a:endParaRPr lang="en-US" dirty="0" smtClean="0"/>
          </a:p>
          <a:p>
            <a:r>
              <a:rPr lang="en-US" dirty="0" smtClean="0"/>
              <a:t>Hub site is potential single point of failure – if it fails, the whole network goes down</a:t>
            </a:r>
          </a:p>
          <a:p>
            <a:endParaRPr lang="en-US" dirty="0" smtClean="0"/>
          </a:p>
          <a:p>
            <a:r>
              <a:rPr lang="en-US" dirty="0" smtClean="0"/>
              <a:t>Uses omnidirectional or sector antennas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63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Network Topology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32441"/>
            <a:ext cx="61722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5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32441"/>
            <a:ext cx="61722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Network Topology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common HSMM topology</a:t>
            </a:r>
          </a:p>
          <a:p>
            <a:endParaRPr lang="en-US" dirty="0" smtClean="0"/>
          </a:p>
          <a:p>
            <a:r>
              <a:rPr lang="en-US" dirty="0" smtClean="0"/>
              <a:t>Think </a:t>
            </a:r>
            <a:r>
              <a:rPr lang="en-US" dirty="0"/>
              <a:t>of it as a </a:t>
            </a:r>
            <a:r>
              <a:rPr lang="en-US" dirty="0" smtClean="0"/>
              <a:t>wide area simplex net – some stations can relay messages between others that can’t hear each other directly</a:t>
            </a:r>
          </a:p>
          <a:p>
            <a:endParaRPr lang="en-US" dirty="0"/>
          </a:p>
          <a:p>
            <a:r>
              <a:rPr lang="en-US" dirty="0" smtClean="0"/>
              <a:t>Resilient – if one station fails, traffic can be routed through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05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Network Topology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678991"/>
            <a:ext cx="8686800" cy="412817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18" y="1645754"/>
            <a:ext cx="8177135" cy="416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27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18" y="1645754"/>
            <a:ext cx="8177135" cy="416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Network Topology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Large networks will likely be a mix of </a:t>
            </a:r>
            <a:r>
              <a:rPr lang="en-US" dirty="0" err="1" smtClean="0"/>
              <a:t>PtP</a:t>
            </a:r>
            <a:r>
              <a:rPr lang="en-US" dirty="0" smtClean="0"/>
              <a:t>, </a:t>
            </a:r>
            <a:r>
              <a:rPr lang="en-US" dirty="0" err="1" smtClean="0"/>
              <a:t>PtMP</a:t>
            </a:r>
            <a:r>
              <a:rPr lang="en-US" dirty="0" smtClean="0"/>
              <a:t>, and Mesh topologies</a:t>
            </a:r>
          </a:p>
          <a:p>
            <a:endParaRPr lang="en-US" dirty="0" smtClean="0"/>
          </a:p>
          <a:p>
            <a:r>
              <a:rPr lang="en-US" dirty="0" smtClean="0"/>
              <a:t>Separate local networks may be connected over wide area by </a:t>
            </a:r>
            <a:r>
              <a:rPr lang="en-US" dirty="0" err="1" smtClean="0"/>
              <a:t>PtP</a:t>
            </a:r>
            <a:r>
              <a:rPr lang="en-US" dirty="0" smtClean="0"/>
              <a:t> links, possibly on another band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8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Broadband-</a:t>
            </a:r>
            <a:r>
              <a:rPr lang="en-US" dirty="0" err="1" smtClean="0"/>
              <a:t>Hamnet</a:t>
            </a:r>
            <a:r>
              <a:rPr lang="en-US" dirty="0" smtClean="0"/>
              <a:t>, formerly HSMM-MESH</a:t>
            </a:r>
          </a:p>
          <a:p>
            <a:pPr marL="393192" lvl="1" indent="0">
              <a:buNone/>
            </a:pPr>
            <a:r>
              <a:rPr lang="en-US" u="sng" dirty="0" smtClean="0">
                <a:hlinkClick r:id="rId2"/>
              </a:rPr>
              <a:t>www.Broadband-Hamnet.org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AREDN </a:t>
            </a:r>
            <a:r>
              <a:rPr lang="en-US" sz="2600" dirty="0" smtClean="0"/>
              <a:t>(Amateur Radio Emergency Data Network)</a:t>
            </a:r>
          </a:p>
          <a:p>
            <a:pPr marL="393192" lvl="1" indent="0">
              <a:buNone/>
            </a:pPr>
            <a:r>
              <a:rPr lang="en-US" dirty="0" smtClean="0">
                <a:hlinkClick r:id="rId3"/>
              </a:rPr>
              <a:t>www.AREDN.org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HamWAN</a:t>
            </a:r>
            <a:endParaRPr lang="en-US" dirty="0" smtClean="0"/>
          </a:p>
          <a:p>
            <a:pPr marL="393192" lvl="1" indent="0">
              <a:buNone/>
            </a:pPr>
            <a:r>
              <a:rPr lang="en-US" dirty="0" smtClean="0">
                <a:hlinkClick r:id="rId4"/>
              </a:rPr>
              <a:t>www.HamWAN.org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HSMM Networking Projects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2233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Self-discovering, self-configuring mesh network</a:t>
            </a:r>
          </a:p>
          <a:p>
            <a:r>
              <a:rPr lang="en-US" dirty="0" smtClean="0"/>
              <a:t>Replaces stock access point firmware</a:t>
            </a:r>
          </a:p>
          <a:p>
            <a:r>
              <a:rPr lang="en-US" dirty="0" smtClean="0"/>
              <a:t>Supports Linksys and Ubiquiti hardware (</a:t>
            </a:r>
            <a:r>
              <a:rPr lang="en-US" dirty="0"/>
              <a:t>see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broadband-hamnet.org/which-hardware-to-use.htm</a:t>
            </a:r>
            <a:r>
              <a:rPr lang="en-US" dirty="0"/>
              <a:t> </a:t>
            </a:r>
            <a:r>
              <a:rPr lang="en-US" dirty="0" smtClean="0"/>
              <a:t>for supported models)</a:t>
            </a:r>
          </a:p>
          <a:p>
            <a:r>
              <a:rPr lang="en-US" dirty="0" smtClean="0"/>
              <a:t>Little or </a:t>
            </a:r>
            <a:r>
              <a:rPr lang="en-US" dirty="0"/>
              <a:t>no networking knowledge required to set up a simple network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Broadband-</a:t>
            </a:r>
            <a:r>
              <a:rPr lang="en-US" sz="4000" dirty="0" err="1" smtClean="0"/>
              <a:t>Hamnet</a:t>
            </a:r>
            <a:r>
              <a:rPr lang="en-US" sz="4000" dirty="0" smtClean="0"/>
              <a:t> (BBHN)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196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Self-discovering, self-configuring mesh network</a:t>
            </a:r>
          </a:p>
          <a:p>
            <a:r>
              <a:rPr lang="en-US" dirty="0"/>
              <a:t>Replaces stock access point firmware</a:t>
            </a:r>
          </a:p>
          <a:p>
            <a:r>
              <a:rPr lang="en-US" dirty="0"/>
              <a:t>Supports </a:t>
            </a:r>
            <a:r>
              <a:rPr lang="en-US" dirty="0" smtClean="0"/>
              <a:t>Ubiquiti and TP-Link hardware </a:t>
            </a:r>
            <a:r>
              <a:rPr lang="en-US" dirty="0"/>
              <a:t>(see </a:t>
            </a:r>
            <a:r>
              <a:rPr lang="en-US" u="sng" dirty="0" smtClean="0">
                <a:hlinkClick r:id="rId2"/>
              </a:rPr>
              <a:t>www.aredn.org/content/supported-platform-matrix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/>
              <a:t>supported </a:t>
            </a:r>
            <a:r>
              <a:rPr lang="en-US" dirty="0" smtClean="0"/>
              <a:t>models)</a:t>
            </a:r>
          </a:p>
          <a:p>
            <a:r>
              <a:rPr lang="en-US" dirty="0" smtClean="0"/>
              <a:t>Offshoot of BBHN, more feature-rich</a:t>
            </a:r>
          </a:p>
          <a:p>
            <a:r>
              <a:rPr lang="en-US" dirty="0" smtClean="0"/>
              <a:t>Supports 802.11n – higher data rates</a:t>
            </a:r>
          </a:p>
          <a:p>
            <a:r>
              <a:rPr lang="en-US" dirty="0" smtClean="0"/>
              <a:t>Little or no networking knowledge required to set up a simple network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AREDN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High Speed </a:t>
            </a:r>
            <a:r>
              <a:rPr lang="en-US" b="1" dirty="0" smtClean="0"/>
              <a:t>Multimedia</a:t>
            </a:r>
            <a:r>
              <a:rPr lang="en-US" dirty="0" smtClean="0"/>
              <a:t> – digital </a:t>
            </a:r>
            <a:r>
              <a:rPr lang="en-US" dirty="0"/>
              <a:t>transmission of </a:t>
            </a:r>
            <a:r>
              <a:rPr lang="en-US" dirty="0" smtClean="0"/>
              <a:t>data/images/audio/video</a:t>
            </a:r>
            <a:r>
              <a:rPr lang="en-US" baseline="0" dirty="0" smtClean="0"/>
              <a:t> </a:t>
            </a:r>
            <a:r>
              <a:rPr lang="en-US" dirty="0" smtClean="0"/>
              <a:t>over </a:t>
            </a:r>
            <a:r>
              <a:rPr lang="en-US" dirty="0"/>
              <a:t>Amateur Radio microwave </a:t>
            </a:r>
            <a:r>
              <a:rPr lang="en-US" dirty="0" smtClean="0"/>
              <a:t>frequencies</a:t>
            </a:r>
          </a:p>
          <a:p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/>
              <a:t>rates </a:t>
            </a:r>
            <a:r>
              <a:rPr lang="en-US" dirty="0" smtClean="0"/>
              <a:t>of 1Mbps to 130Mbps – hundreds to thousands of times faster than Packet Radio</a:t>
            </a:r>
          </a:p>
          <a:p>
            <a:endParaRPr lang="en-US" dirty="0"/>
          </a:p>
          <a:p>
            <a:r>
              <a:rPr lang="en-US" dirty="0" err="1"/>
              <a:t>WiFi</a:t>
            </a:r>
            <a:r>
              <a:rPr lang="en-US" dirty="0"/>
              <a:t> equipment, operated under FCC Part 97 rules instead of Part </a:t>
            </a:r>
            <a:r>
              <a:rPr lang="en-US" dirty="0" smtClean="0"/>
              <a:t>15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HSMM?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6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Planned, engineered network – not automatically discovered/configured like BBHN and AREDN</a:t>
            </a:r>
          </a:p>
          <a:p>
            <a:r>
              <a:rPr lang="en-US" dirty="0"/>
              <a:t>Standardized on </a:t>
            </a:r>
            <a:r>
              <a:rPr lang="en-US" dirty="0" err="1"/>
              <a:t>Mikrotik</a:t>
            </a:r>
            <a:r>
              <a:rPr lang="en-US" dirty="0"/>
              <a:t> </a:t>
            </a:r>
            <a:r>
              <a:rPr lang="en-US" dirty="0" smtClean="0"/>
              <a:t>hardware</a:t>
            </a:r>
            <a:endParaRPr lang="en-US" dirty="0"/>
          </a:p>
          <a:p>
            <a:r>
              <a:rPr lang="en-US" dirty="0" smtClean="0"/>
              <a:t>Setup requires strong data networking and RF engineering skills</a:t>
            </a:r>
          </a:p>
          <a:p>
            <a:r>
              <a:rPr lang="en-US" dirty="0" smtClean="0"/>
              <a:t>Potentially </a:t>
            </a:r>
            <a:r>
              <a:rPr lang="en-US" dirty="0"/>
              <a:t>a faster network than BBHN, </a:t>
            </a:r>
            <a:r>
              <a:rPr lang="en-US" dirty="0" smtClean="0"/>
              <a:t>AREDN</a:t>
            </a:r>
          </a:p>
          <a:p>
            <a:r>
              <a:rPr lang="en-US" dirty="0" smtClean="0"/>
              <a:t>Mix of </a:t>
            </a:r>
            <a:r>
              <a:rPr lang="en-US" dirty="0" err="1" smtClean="0"/>
              <a:t>PtP</a:t>
            </a:r>
            <a:r>
              <a:rPr lang="en-US" dirty="0" smtClean="0"/>
              <a:t> and </a:t>
            </a:r>
            <a:r>
              <a:rPr lang="en-US" dirty="0" err="1" smtClean="0"/>
              <a:t>PtMP</a:t>
            </a:r>
            <a:r>
              <a:rPr lang="en-US" dirty="0" smtClean="0"/>
              <a:t> topologies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HamWAN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1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Linksys</a:t>
            </a:r>
          </a:p>
          <a:p>
            <a:pPr lvl="1"/>
            <a:r>
              <a:rPr lang="en-US" dirty="0" smtClean="0"/>
              <a:t>WRT54G, WRT54GL (only some hardware versions)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Ubiquiti</a:t>
            </a:r>
          </a:p>
          <a:p>
            <a:pPr lvl="1"/>
            <a:r>
              <a:rPr lang="en-US" dirty="0" smtClean="0"/>
              <a:t>Most models in the </a:t>
            </a:r>
            <a:r>
              <a:rPr lang="en-US" dirty="0" err="1" smtClean="0"/>
              <a:t>airMAX</a:t>
            </a:r>
            <a:r>
              <a:rPr lang="en-US" dirty="0" smtClean="0"/>
              <a:t> M product line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TP-Link</a:t>
            </a:r>
          </a:p>
          <a:p>
            <a:pPr lvl="1"/>
            <a:r>
              <a:rPr lang="en-US" dirty="0" smtClean="0"/>
              <a:t>CPE210, CPE510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BBHN and AREDN 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76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49" y="1567931"/>
            <a:ext cx="6772675" cy="4486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Linksys 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49" y="1567931"/>
            <a:ext cx="6772675" cy="4486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</a:t>
            </a:r>
          </a:p>
          <a:p>
            <a:pPr lvl="1"/>
            <a:r>
              <a:rPr lang="en-US" dirty="0"/>
              <a:t>Inexpensive</a:t>
            </a:r>
          </a:p>
          <a:p>
            <a:pPr lvl="1"/>
            <a:r>
              <a:rPr lang="en-US" dirty="0"/>
              <a:t>Built-in 5-port switch</a:t>
            </a:r>
          </a:p>
          <a:p>
            <a:pPr lvl="1"/>
            <a:r>
              <a:rPr lang="en-US" dirty="0"/>
              <a:t>Easy way to get your feet wet with Broadband-</a:t>
            </a:r>
            <a:r>
              <a:rPr lang="en-US" dirty="0" err="1"/>
              <a:t>Hamnet</a:t>
            </a:r>
            <a:endParaRPr lang="en-US" dirty="0"/>
          </a:p>
          <a:p>
            <a:r>
              <a:rPr lang="en-US" dirty="0" smtClean="0"/>
              <a:t>Con</a:t>
            </a:r>
          </a:p>
          <a:p>
            <a:pPr lvl="1"/>
            <a:r>
              <a:rPr lang="en-US" dirty="0"/>
              <a:t>Low transmit power (&lt;85mW)</a:t>
            </a:r>
          </a:p>
          <a:p>
            <a:pPr lvl="1"/>
            <a:r>
              <a:rPr lang="en-US" dirty="0"/>
              <a:t>Low-gain (5dBi) stock </a:t>
            </a:r>
            <a:r>
              <a:rPr lang="en-US" dirty="0" err="1"/>
              <a:t>omni</a:t>
            </a:r>
            <a:r>
              <a:rPr lang="en-US" dirty="0"/>
              <a:t> antennas</a:t>
            </a:r>
          </a:p>
          <a:p>
            <a:pPr lvl="1"/>
            <a:r>
              <a:rPr lang="en-US" dirty="0"/>
              <a:t>Only available for 2.4GHz band</a:t>
            </a:r>
          </a:p>
          <a:p>
            <a:pPr lvl="1"/>
            <a:r>
              <a:rPr lang="en-US" dirty="0"/>
              <a:t>Not weatherproof</a:t>
            </a:r>
          </a:p>
          <a:p>
            <a:pPr lvl="1"/>
            <a:r>
              <a:rPr lang="en-US" dirty="0" smtClean="0"/>
              <a:t>Supported </a:t>
            </a:r>
            <a:r>
              <a:rPr lang="en-US" dirty="0"/>
              <a:t>models no longer in production</a:t>
            </a:r>
          </a:p>
          <a:p>
            <a:pPr lvl="1"/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Linksys 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4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Ubiquiti Hardware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7" r="30984"/>
          <a:stretch/>
        </p:blipFill>
        <p:spPr>
          <a:xfrm>
            <a:off x="5540188" y="1122269"/>
            <a:ext cx="1788459" cy="4754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18" y="2103905"/>
            <a:ext cx="338137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3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7" r="30984"/>
          <a:stretch/>
        </p:blipFill>
        <p:spPr>
          <a:xfrm>
            <a:off x="5540188" y="1122269"/>
            <a:ext cx="1788459" cy="4754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18" y="2103905"/>
            <a:ext cx="3381375" cy="329565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</a:t>
            </a:r>
          </a:p>
          <a:p>
            <a:pPr lvl="1"/>
            <a:r>
              <a:rPr lang="en-US" dirty="0" smtClean="0"/>
              <a:t>Higher transmit power (up to 630mW on some models)</a:t>
            </a:r>
          </a:p>
          <a:p>
            <a:pPr lvl="1"/>
            <a:r>
              <a:rPr lang="en-US" dirty="0" smtClean="0"/>
              <a:t>Higher gain stock antennas (7.5dBi – 22.5dBi)</a:t>
            </a:r>
          </a:p>
          <a:p>
            <a:pPr lvl="1"/>
            <a:r>
              <a:rPr lang="en-US" dirty="0" smtClean="0"/>
              <a:t>Models available for 900MHz, 2.4GHz, 3.4GHz, and 5.8GHz bands</a:t>
            </a:r>
          </a:p>
          <a:p>
            <a:pPr lvl="1"/>
            <a:r>
              <a:rPr lang="en-US" dirty="0" smtClean="0"/>
              <a:t>All models fully weatherproof</a:t>
            </a:r>
          </a:p>
          <a:p>
            <a:pPr lvl="1"/>
            <a:r>
              <a:rPr lang="en-US" dirty="0" smtClean="0"/>
              <a:t>MIMO support – higher data rates</a:t>
            </a:r>
          </a:p>
          <a:p>
            <a:pPr lvl="1"/>
            <a:r>
              <a:rPr lang="en-US" dirty="0" smtClean="0"/>
              <a:t>Power over Ethernet (</a:t>
            </a:r>
            <a:r>
              <a:rPr lang="en-US" dirty="0" err="1" smtClean="0"/>
              <a:t>PoE</a:t>
            </a:r>
            <a:r>
              <a:rPr lang="en-US" dirty="0" smtClean="0"/>
              <a:t>) capability</a:t>
            </a:r>
          </a:p>
          <a:p>
            <a:r>
              <a:rPr lang="en-US" dirty="0" smtClean="0"/>
              <a:t>Con</a:t>
            </a:r>
          </a:p>
          <a:p>
            <a:pPr lvl="1"/>
            <a:r>
              <a:rPr lang="en-US" dirty="0" smtClean="0"/>
              <a:t>No built-in switch</a:t>
            </a:r>
          </a:p>
          <a:p>
            <a:pPr lvl="1"/>
            <a:r>
              <a:rPr lang="en-US" dirty="0" smtClean="0"/>
              <a:t>More expensive for getting started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Ubiquiti 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3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Evaluating suitability for rapidly </a:t>
            </a:r>
            <a:r>
              <a:rPr lang="en-US" dirty="0"/>
              <a:t>field </a:t>
            </a:r>
            <a:r>
              <a:rPr lang="en-US" dirty="0" smtClean="0"/>
              <a:t>deployable data links, primarily for image transfer and video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/>
              <a:t>Focusing on Ubiquiti radios and </a:t>
            </a:r>
            <a:r>
              <a:rPr lang="en-US" dirty="0" smtClean="0"/>
              <a:t>AREDN firmware</a:t>
            </a:r>
          </a:p>
          <a:p>
            <a:endParaRPr lang="en-US" dirty="0"/>
          </a:p>
          <a:p>
            <a:r>
              <a:rPr lang="en-US" dirty="0"/>
              <a:t>Currently in learning and experimentation </a:t>
            </a:r>
            <a:r>
              <a:rPr lang="en-US" dirty="0" smtClean="0"/>
              <a:t>phase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Multnomah County ARES doing with HSMM?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87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58153"/>
            <a:ext cx="8686800" cy="4433047"/>
          </a:xfrm>
        </p:spPr>
        <p:txBody>
          <a:bodyPr/>
          <a:lstStyle/>
          <a:p>
            <a:pPr marL="109728" indent="0">
              <a:buNone/>
            </a:pPr>
            <a:r>
              <a:rPr lang="en-US" b="1" dirty="0" smtClean="0"/>
              <a:t>2015 </a:t>
            </a:r>
            <a:r>
              <a:rPr lang="en-US" b="1" dirty="0"/>
              <a:t>DRT</a:t>
            </a:r>
            <a:r>
              <a:rPr lang="en-US" dirty="0"/>
              <a:t> </a:t>
            </a:r>
            <a:r>
              <a:rPr lang="en-US" dirty="0" smtClean="0"/>
              <a:t>- live </a:t>
            </a:r>
            <a:r>
              <a:rPr lang="en-US" dirty="0"/>
              <a:t>video feed from </a:t>
            </a:r>
            <a:r>
              <a:rPr lang="en-US" dirty="0" smtClean="0"/>
              <a:t>checkpoint</a:t>
            </a:r>
          </a:p>
          <a:p>
            <a:pPr marL="109728" indent="0">
              <a:buNone/>
            </a:pPr>
            <a:r>
              <a:rPr lang="en-US" dirty="0" smtClean="0"/>
              <a:t>to </a:t>
            </a:r>
            <a:r>
              <a:rPr lang="en-US" dirty="0" err="1"/>
              <a:t>comms</a:t>
            </a:r>
            <a:r>
              <a:rPr lang="en-US" dirty="0"/>
              <a:t> trailer over </a:t>
            </a:r>
            <a:r>
              <a:rPr lang="en-US" dirty="0" smtClean="0"/>
              <a:t>a 1650’ 900MHz link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done so far?</a:t>
            </a:r>
            <a:endParaRPr lang="en-US" dirty="0"/>
          </a:p>
        </p:txBody>
      </p:sp>
      <p:pic>
        <p:nvPicPr>
          <p:cNvPr id="5122" name="Picture 2" descr="C:\Users\a468618\Documents\Brian\snapshot_00626E4AA810_20130101150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29" y="2541494"/>
            <a:ext cx="4436535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3" y="2541494"/>
            <a:ext cx="33401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90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58153"/>
            <a:ext cx="8686800" cy="4433047"/>
          </a:xfrm>
        </p:spPr>
        <p:txBody>
          <a:bodyPr/>
          <a:lstStyle/>
          <a:p>
            <a:pPr marL="109728" indent="0">
              <a:buNone/>
            </a:pPr>
            <a:r>
              <a:rPr lang="en-US" b="1" dirty="0" smtClean="0"/>
              <a:t>Field Test</a:t>
            </a:r>
            <a:r>
              <a:rPr lang="en-US" dirty="0" smtClean="0"/>
              <a:t> – 3 mile link on 900MHz, 2.4GHz,</a:t>
            </a:r>
          </a:p>
          <a:p>
            <a:pPr marL="109728" indent="0">
              <a:buNone/>
            </a:pPr>
            <a:r>
              <a:rPr lang="en-US" dirty="0" smtClean="0"/>
              <a:t>and 5.8GHz from Council Crest to parking garage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done so far?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8" y="2554941"/>
            <a:ext cx="3992962" cy="299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54" y="2554940"/>
            <a:ext cx="3992188" cy="299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8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58153"/>
            <a:ext cx="8686800" cy="4433047"/>
          </a:xfrm>
        </p:spPr>
        <p:txBody>
          <a:bodyPr/>
          <a:lstStyle/>
          <a:p>
            <a:pPr marL="109728" indent="0">
              <a:buNone/>
            </a:pPr>
            <a:r>
              <a:rPr lang="en-US" b="1" dirty="0" err="1" smtClean="0"/>
              <a:t>SeaPac</a:t>
            </a:r>
            <a:r>
              <a:rPr lang="en-US" b="1" dirty="0" smtClean="0"/>
              <a:t> 2016</a:t>
            </a:r>
            <a:r>
              <a:rPr lang="en-US" dirty="0" smtClean="0"/>
              <a:t> – Video feed from camera on</a:t>
            </a:r>
          </a:p>
          <a:p>
            <a:pPr marL="109728" indent="0">
              <a:buNone/>
            </a:pPr>
            <a:r>
              <a:rPr lang="en-US" dirty="0" smtClean="0"/>
              <a:t>roof of hotel across the river from MCARES trailer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done so far?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75" y="2355585"/>
            <a:ext cx="5260041" cy="390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0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ffectLst/>
              </a:rPr>
              <a:t>FCC Part 15 vs. Part 97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9510"/>
            <a:ext cx="4040188" cy="76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Part 15: </a:t>
            </a:r>
            <a:r>
              <a:rPr lang="en-US" dirty="0" smtClean="0"/>
              <a:t>Unlicensed, Consumer </a:t>
            </a:r>
            <a:r>
              <a:rPr lang="en-US" dirty="0" err="1" smtClean="0"/>
              <a:t>WiFi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779510"/>
            <a:ext cx="4041775" cy="76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Part 97: </a:t>
            </a:r>
            <a:r>
              <a:rPr lang="en-US" dirty="0" smtClean="0"/>
              <a:t>Amateur Radio, HSMM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47178"/>
            <a:ext cx="4040188" cy="37070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Unlicensed; must not interfere with licensed users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/>
              <a:t>900MHz, 2.4GHz, and 5.8GHz </a:t>
            </a:r>
            <a:r>
              <a:rPr lang="en-US" dirty="0" smtClean="0"/>
              <a:t>bands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Max TX power 1W; lower with antenna gain &gt;6dBi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47179"/>
            <a:ext cx="4041775" cy="370706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Licensed as primary or secondary user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/>
              <a:t>900MHz, 2.4GHz, 3.4GHz, and 5.8GHz </a:t>
            </a:r>
            <a:r>
              <a:rPr lang="en-US" dirty="0" smtClean="0"/>
              <a:t>bands; some non-Part 15 frequencies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Max TX power 1.5kW; no antenna gain restrictions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5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u="sng" dirty="0" smtClean="0"/>
              <a:t>Wireless </a:t>
            </a:r>
            <a:r>
              <a:rPr lang="en-US" u="sng" dirty="0"/>
              <a:t>Networking in the Developing </a:t>
            </a:r>
            <a:r>
              <a:rPr lang="en-US" u="sng" dirty="0" smtClean="0"/>
              <a:t>World</a:t>
            </a:r>
            <a:r>
              <a:rPr lang="en-US" dirty="0" smtClean="0"/>
              <a:t> (not </a:t>
            </a:r>
            <a:r>
              <a:rPr lang="en-US" dirty="0"/>
              <a:t>specific to HSMM but an excellent primer on wireless networking): </a:t>
            </a:r>
            <a:r>
              <a:rPr lang="en-US" dirty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://WNDW.net</a:t>
            </a:r>
            <a:r>
              <a:rPr lang="en-US" dirty="0">
                <a:hlinkClick r:id="rId2"/>
              </a:rPr>
              <a:t>/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AREDN: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www.AREDN.org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Broadband-</a:t>
            </a:r>
            <a:r>
              <a:rPr lang="en-US" dirty="0" err="1" smtClean="0"/>
              <a:t>Hamnet</a:t>
            </a:r>
            <a:r>
              <a:rPr lang="en-US" dirty="0" smtClean="0"/>
              <a:t>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www.Broadband-Hamnet.org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HamWAN</a:t>
            </a:r>
            <a:r>
              <a:rPr lang="en-US" dirty="0" smtClean="0"/>
              <a:t>: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www.HamWAN.org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Washington County </a:t>
            </a:r>
            <a:r>
              <a:rPr lang="en-US" dirty="0" smtClean="0"/>
              <a:t>ARES: </a:t>
            </a:r>
            <a:r>
              <a:rPr lang="en-US" dirty="0">
                <a:hlinkClick r:id="rId6"/>
              </a:rPr>
              <a:t>http</a:t>
            </a:r>
            <a:r>
              <a:rPr lang="en-US" dirty="0" smtClean="0">
                <a:hlinkClick r:id="rId6"/>
              </a:rPr>
              <a:t>://WashCoARES.org</a:t>
            </a:r>
            <a:r>
              <a:rPr lang="en-US" dirty="0">
                <a:hlinkClick r:id="rId6"/>
              </a:rPr>
              <a:t>/?</a:t>
            </a:r>
            <a:r>
              <a:rPr lang="en-US" dirty="0" smtClean="0">
                <a:hlinkClick r:id="rId6"/>
              </a:rPr>
              <a:t>page_id=1227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Santa Clara County </a:t>
            </a:r>
            <a:r>
              <a:rPr lang="en-US" dirty="0" smtClean="0"/>
              <a:t>ARES: </a:t>
            </a:r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www.SCC-ARES-RACES.org/mesh/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6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36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AutoShape 2" descr="Image result for ARES RA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2" y="1584960"/>
            <a:ext cx="4120532" cy="3958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744" y="1733550"/>
            <a:ext cx="3810000" cy="3810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Video</a:t>
            </a:r>
            <a:endParaRPr lang="en-US" dirty="0"/>
          </a:p>
          <a:p>
            <a:r>
              <a:rPr lang="en-US" dirty="0" smtClean="0"/>
              <a:t>Voice</a:t>
            </a:r>
          </a:p>
          <a:p>
            <a:r>
              <a:rPr lang="en-US" dirty="0" smtClean="0"/>
              <a:t>E-mail; instant </a:t>
            </a:r>
            <a:r>
              <a:rPr lang="en-US" dirty="0"/>
              <a:t>messaging</a:t>
            </a:r>
          </a:p>
          <a:p>
            <a:r>
              <a:rPr lang="en-US" dirty="0" smtClean="0"/>
              <a:t>File transfers; web services</a:t>
            </a:r>
            <a:endParaRPr lang="en-US" dirty="0"/>
          </a:p>
          <a:p>
            <a:r>
              <a:rPr lang="en-US" dirty="0" smtClean="0"/>
              <a:t>Just </a:t>
            </a:r>
            <a:r>
              <a:rPr lang="en-US" dirty="0"/>
              <a:t>about any </a:t>
            </a:r>
            <a:r>
              <a:rPr lang="en-US" dirty="0" smtClean="0"/>
              <a:t>other application </a:t>
            </a:r>
            <a:r>
              <a:rPr lang="en-US" dirty="0"/>
              <a:t>that </a:t>
            </a:r>
            <a:r>
              <a:rPr lang="en-US" dirty="0" smtClean="0"/>
              <a:t>can run on </a:t>
            </a:r>
            <a:r>
              <a:rPr lang="en-US" dirty="0"/>
              <a:t>a TCP/IP </a:t>
            </a:r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What can we do with </a:t>
            </a:r>
            <a:r>
              <a:rPr lang="en-US" dirty="0" smtClean="0">
                <a:effectLst/>
              </a:rPr>
              <a:t>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Backup Internet link for EOC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Data/voice link between shelters and operations/logistics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Remote video feeds for situational awareness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HSMM uses for </a:t>
            </a:r>
            <a:r>
              <a:rPr lang="en-US" dirty="0" err="1" smtClean="0"/>
              <a:t>Emcom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3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Dependent on many factors – TX power, RX sensitivity, antenna gain, noise, obstructions</a:t>
            </a:r>
          </a:p>
          <a:p>
            <a:endParaRPr lang="en-US" dirty="0" smtClean="0"/>
          </a:p>
          <a:p>
            <a:r>
              <a:rPr lang="en-US" dirty="0" smtClean="0"/>
              <a:t>Ubiquiti claims 30km+ for some devices</a:t>
            </a:r>
          </a:p>
          <a:p>
            <a:endParaRPr lang="en-US" dirty="0" smtClean="0"/>
          </a:p>
          <a:p>
            <a:r>
              <a:rPr lang="en-US" dirty="0" err="1" smtClean="0"/>
              <a:t>HamWAN</a:t>
            </a:r>
            <a:r>
              <a:rPr lang="en-US" dirty="0" smtClean="0"/>
              <a:t> Puget Sound Data Ring has several links in the 30~60 mile range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0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Clear line of sight required (900MHz can handle some foliage and other obstructions) - antennas need to be above buildings and </a:t>
            </a:r>
            <a:r>
              <a:rPr lang="en-US" dirty="0" smtClean="0"/>
              <a:t>trees</a:t>
            </a:r>
          </a:p>
          <a:p>
            <a:endParaRPr lang="en-US" dirty="0"/>
          </a:p>
          <a:p>
            <a:r>
              <a:rPr lang="en-US" dirty="0"/>
              <a:t>Microwave frequencies are attenuated by moisture - fog and heavy rain can affect </a:t>
            </a:r>
            <a:r>
              <a:rPr lang="en-US" dirty="0" smtClean="0"/>
              <a:t>link</a:t>
            </a:r>
          </a:p>
          <a:p>
            <a:endParaRPr lang="en-US" dirty="0"/>
          </a:p>
          <a:p>
            <a:r>
              <a:rPr lang="en-US" dirty="0"/>
              <a:t>High noise floor on 900MHz and 2.4GHz due to </a:t>
            </a:r>
            <a:r>
              <a:rPr lang="en-US" dirty="0" err="1"/>
              <a:t>WiFi</a:t>
            </a:r>
            <a:r>
              <a:rPr lang="en-US" dirty="0"/>
              <a:t> equipment, cordless phones, and other Part 15 </a:t>
            </a:r>
            <a:r>
              <a:rPr lang="en-US" dirty="0" smtClean="0"/>
              <a:t>devices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87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Point to Point (</a:t>
            </a:r>
            <a:r>
              <a:rPr lang="en-US" b="1" dirty="0" err="1" smtClean="0"/>
              <a:t>PtP</a:t>
            </a:r>
            <a:r>
              <a:rPr lang="en-US" b="1" dirty="0" smtClean="0"/>
              <a:t>)</a:t>
            </a:r>
            <a:r>
              <a:rPr lang="en-US" dirty="0" smtClean="0"/>
              <a:t> – single </a:t>
            </a:r>
            <a:r>
              <a:rPr lang="en-US" dirty="0"/>
              <a:t>link between two </a:t>
            </a:r>
            <a:r>
              <a:rPr lang="en-US" dirty="0" smtClean="0"/>
              <a:t>radios</a:t>
            </a:r>
          </a:p>
          <a:p>
            <a:r>
              <a:rPr lang="en-US" b="1" dirty="0" smtClean="0"/>
              <a:t>Point </a:t>
            </a:r>
            <a:r>
              <a:rPr lang="en-US" b="1" dirty="0"/>
              <a:t>to Multipoint (</a:t>
            </a:r>
            <a:r>
              <a:rPr lang="en-US" b="1" dirty="0" err="1"/>
              <a:t>PtMP</a:t>
            </a:r>
            <a:r>
              <a:rPr lang="en-US" b="1" dirty="0" smtClean="0"/>
              <a:t>)</a:t>
            </a:r>
            <a:r>
              <a:rPr lang="en-US" dirty="0" smtClean="0"/>
              <a:t> - </a:t>
            </a:r>
            <a:r>
              <a:rPr lang="en-US" dirty="0"/>
              <a:t>links </a:t>
            </a:r>
            <a:r>
              <a:rPr lang="en-US" dirty="0" smtClean="0"/>
              <a:t>between two </a:t>
            </a:r>
            <a:r>
              <a:rPr lang="en-US" dirty="0"/>
              <a:t>or more radios </a:t>
            </a:r>
            <a:r>
              <a:rPr lang="en-US" dirty="0" smtClean="0"/>
              <a:t>and one </a:t>
            </a:r>
            <a:r>
              <a:rPr lang="en-US" dirty="0"/>
              <a:t>common </a:t>
            </a:r>
            <a:r>
              <a:rPr lang="en-US" dirty="0" smtClean="0"/>
              <a:t>radio; also called </a:t>
            </a:r>
            <a:r>
              <a:rPr lang="en-US" i="1" dirty="0" smtClean="0"/>
              <a:t>Star</a:t>
            </a:r>
            <a:r>
              <a:rPr lang="en-US" dirty="0" smtClean="0"/>
              <a:t> or </a:t>
            </a:r>
            <a:r>
              <a:rPr lang="en-US" i="1" dirty="0" smtClean="0"/>
              <a:t>Hub </a:t>
            </a:r>
            <a:r>
              <a:rPr lang="en-US" i="1" dirty="0"/>
              <a:t>and </a:t>
            </a:r>
            <a:r>
              <a:rPr lang="en-US" i="1" dirty="0" smtClean="0"/>
              <a:t>Spoke</a:t>
            </a:r>
            <a:r>
              <a:rPr lang="en-US" dirty="0" smtClean="0"/>
              <a:t> topology</a:t>
            </a:r>
          </a:p>
          <a:p>
            <a:r>
              <a:rPr lang="en-US" b="1" dirty="0" smtClean="0"/>
              <a:t>Mesh</a:t>
            </a:r>
            <a:r>
              <a:rPr lang="en-US" dirty="0" smtClean="0"/>
              <a:t> </a:t>
            </a:r>
            <a:r>
              <a:rPr lang="en-US" dirty="0"/>
              <a:t>- each radio </a:t>
            </a:r>
            <a:r>
              <a:rPr lang="en-US" dirty="0" smtClean="0"/>
              <a:t>has multiple links to other radios</a:t>
            </a:r>
          </a:p>
          <a:p>
            <a:r>
              <a:rPr lang="en-US" b="1" dirty="0" smtClean="0"/>
              <a:t>Hybrid</a:t>
            </a:r>
            <a:r>
              <a:rPr lang="en-US" dirty="0" smtClean="0"/>
              <a:t> – some combination of </a:t>
            </a:r>
            <a:r>
              <a:rPr lang="en-US" dirty="0" err="1" smtClean="0"/>
              <a:t>PtP</a:t>
            </a:r>
            <a:r>
              <a:rPr lang="en-US" dirty="0" smtClean="0"/>
              <a:t>, </a:t>
            </a:r>
            <a:r>
              <a:rPr lang="en-US" dirty="0" err="1" smtClean="0"/>
              <a:t>PtMP</a:t>
            </a:r>
            <a:r>
              <a:rPr lang="en-US" dirty="0" smtClean="0"/>
              <a:t>, and/or Mesh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Network Topology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0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700338"/>
            <a:ext cx="43434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to Point (</a:t>
            </a:r>
            <a:r>
              <a:rPr lang="en-US" dirty="0" err="1" smtClean="0"/>
              <a:t>PtP</a:t>
            </a:r>
            <a:r>
              <a:rPr lang="en-US" dirty="0" smtClean="0"/>
              <a:t>) Network Topology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Multnomah County ARES - Intro to HSMM and Mesh Networking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E7A43-1B7E-4726-B137-D8A9D995C01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5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1338</Words>
  <Application>Microsoft Office PowerPoint</Application>
  <PresentationFormat>On-screen Show (4:3)</PresentationFormat>
  <Paragraphs>242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Concourse</vt:lpstr>
      <vt:lpstr>Multnomah County ARES</vt:lpstr>
      <vt:lpstr>What is HSMM?</vt:lpstr>
      <vt:lpstr>FCC Part 15 vs. Part 97</vt:lpstr>
      <vt:lpstr>What can we do with it?</vt:lpstr>
      <vt:lpstr>Examples of HSMM uses for Emcom</vt:lpstr>
      <vt:lpstr>Distance</vt:lpstr>
      <vt:lpstr>Technical Limitations</vt:lpstr>
      <vt:lpstr>Network Topology</vt:lpstr>
      <vt:lpstr>Point to Point (PtP) Network Topology</vt:lpstr>
      <vt:lpstr>Point to Point (PtP) Network Topology</vt:lpstr>
      <vt:lpstr>Point to Multi Point (PtMP) Network Topology</vt:lpstr>
      <vt:lpstr>Point to Multi Point (PtMP) Network Topology</vt:lpstr>
      <vt:lpstr>Mesh Network Topology</vt:lpstr>
      <vt:lpstr>Mesh Network Topology</vt:lpstr>
      <vt:lpstr>Hybrid Network Topology</vt:lpstr>
      <vt:lpstr>Hybrid Network Topology</vt:lpstr>
      <vt:lpstr>HSMM Networking Projects</vt:lpstr>
      <vt:lpstr>Broadband-Hamnet (BBHN)</vt:lpstr>
      <vt:lpstr>AREDN</vt:lpstr>
      <vt:lpstr>HamWAN</vt:lpstr>
      <vt:lpstr>BBHN and AREDN Hardware</vt:lpstr>
      <vt:lpstr>Linksys Hardware</vt:lpstr>
      <vt:lpstr>Linksys Hardware</vt:lpstr>
      <vt:lpstr>Ubiquiti Hardware</vt:lpstr>
      <vt:lpstr>Ubiquiti Hardware</vt:lpstr>
      <vt:lpstr>What is Multnomah County ARES doing with HSMM?</vt:lpstr>
      <vt:lpstr>What have we done so far?</vt:lpstr>
      <vt:lpstr>What have we done so far?</vt:lpstr>
      <vt:lpstr>What have we done so far?</vt:lpstr>
      <vt:lpstr>Resources</vt:lpstr>
      <vt:lpstr>Demonstration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Nathan</dc:creator>
  <cp:lastModifiedBy>Brian Cochrane</cp:lastModifiedBy>
  <cp:revision>215</cp:revision>
  <dcterms:created xsi:type="dcterms:W3CDTF">2013-06-27T21:15:48Z</dcterms:created>
  <dcterms:modified xsi:type="dcterms:W3CDTF">2016-06-24T00:49:11Z</dcterms:modified>
</cp:coreProperties>
</file>