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6" r:id="rId3"/>
    <p:sldId id="272" r:id="rId4"/>
    <p:sldId id="273" r:id="rId5"/>
    <p:sldId id="267" r:id="rId6"/>
    <p:sldId id="274" r:id="rId7"/>
    <p:sldId id="268" r:id="rId8"/>
    <p:sldId id="337" r:id="rId9"/>
    <p:sldId id="291" r:id="rId10"/>
    <p:sldId id="346" r:id="rId11"/>
    <p:sldId id="336" r:id="rId12"/>
    <p:sldId id="338" r:id="rId13"/>
    <p:sldId id="339" r:id="rId14"/>
    <p:sldId id="340" r:id="rId15"/>
    <p:sldId id="348" r:id="rId16"/>
    <p:sldId id="343" r:id="rId17"/>
    <p:sldId id="347" r:id="rId18"/>
    <p:sldId id="350" r:id="rId19"/>
    <p:sldId id="349" r:id="rId20"/>
    <p:sldId id="345" r:id="rId21"/>
    <p:sldId id="344" r:id="rId22"/>
    <p:sldId id="341" r:id="rId23"/>
    <p:sldId id="352" r:id="rId24"/>
    <p:sldId id="353" r:id="rId25"/>
    <p:sldId id="354" r:id="rId26"/>
    <p:sldId id="342" r:id="rId27"/>
    <p:sldId id="35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40" autoAdjust="0"/>
  </p:normalViewPr>
  <p:slideViewPr>
    <p:cSldViewPr>
      <p:cViewPr>
        <p:scale>
          <a:sx n="119" d="100"/>
          <a:sy n="119" d="100"/>
        </p:scale>
        <p:origin x="-139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8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7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1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5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2FB009-51B6-4796-BF35-39A8C955C2B7}" type="datetimeFigureOut">
              <a:rPr lang="en-US" smtClean="0"/>
              <a:pPr/>
              <a:t>2017-09-28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adership@multnomahares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September 2017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638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MultnomahARES.org   Leadership@multnomahARES.org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270"/>
            <a:ext cx="3724275" cy="3265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32038"/>
            <a:ext cx="8229600" cy="4181539"/>
          </a:xfrm>
        </p:spPr>
        <p:txBody>
          <a:bodyPr/>
          <a:lstStyle/>
          <a:p>
            <a:r>
              <a:rPr lang="en-US" dirty="0" smtClean="0"/>
              <a:t>OCT 14</a:t>
            </a:r>
            <a:r>
              <a:rPr lang="en-US" baseline="30000" dirty="0" smtClean="0"/>
              <a:t>th</a:t>
            </a:r>
            <a:r>
              <a:rPr lang="en-US" dirty="0" smtClean="0"/>
              <a:t> 0800 to 1500</a:t>
            </a:r>
          </a:p>
          <a:p>
            <a:endParaRPr lang="en-US" dirty="0"/>
          </a:p>
          <a:p>
            <a:r>
              <a:rPr lang="en-US" dirty="0" smtClean="0"/>
              <a:t>Contest Style – Multiple Modes</a:t>
            </a:r>
          </a:p>
          <a:p>
            <a:endParaRPr lang="en-US" dirty="0"/>
          </a:p>
          <a:p>
            <a:r>
              <a:rPr lang="en-US" dirty="0" smtClean="0"/>
              <a:t>Three Stations</a:t>
            </a:r>
          </a:p>
          <a:p>
            <a:pPr lvl="1"/>
            <a:r>
              <a:rPr lang="en-US" dirty="0" smtClean="0"/>
              <a:t>N9VCU</a:t>
            </a:r>
          </a:p>
          <a:p>
            <a:pPr lvl="1"/>
            <a:r>
              <a:rPr lang="en-US" dirty="0" smtClean="0"/>
              <a:t>K7MCE</a:t>
            </a:r>
          </a:p>
          <a:p>
            <a:pPr lvl="1"/>
            <a:r>
              <a:rPr lang="en-US" dirty="0" smtClean="0"/>
              <a:t>N7MCU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Attacks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148" y="0"/>
            <a:ext cx="365385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6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Announcements?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673988"/>
            <a:ext cx="8229600" cy="4525963"/>
          </a:xfrm>
        </p:spPr>
        <p:txBody>
          <a:bodyPr/>
          <a:lstStyle/>
          <a:p>
            <a:r>
              <a:rPr lang="en-US" sz="4000" dirty="0" smtClean="0"/>
              <a:t>PPE</a:t>
            </a:r>
          </a:p>
          <a:p>
            <a:r>
              <a:rPr lang="en-US" sz="4000" dirty="0" smtClean="0"/>
              <a:t>MPE</a:t>
            </a:r>
          </a:p>
          <a:p>
            <a:r>
              <a:rPr lang="en-US" sz="4000" dirty="0" smtClean="0"/>
              <a:t>NFPA 70E</a:t>
            </a:r>
          </a:p>
          <a:p>
            <a:r>
              <a:rPr lang="en-US" sz="4000" dirty="0" smtClean="0"/>
              <a:t>PPM CO</a:t>
            </a:r>
          </a:p>
          <a:p>
            <a:r>
              <a:rPr lang="en-US" sz="4000" dirty="0" smtClean="0"/>
              <a:t>P=IE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for you and me!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8288"/>
            <a:ext cx="1905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572000"/>
            <a:ext cx="4049486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7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2016 – Experience climber falls from tower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2009 – 3 dead from electrocution while erecting new antenna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most dangerous activity for a field radio unit?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538223"/>
            <a:ext cx="2971800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672" y="1295400"/>
            <a:ext cx="8229600" cy="4525963"/>
          </a:xfrm>
        </p:spPr>
        <p:txBody>
          <a:bodyPr/>
          <a:lstStyle/>
          <a:p>
            <a:r>
              <a:rPr lang="en-US" dirty="0" smtClean="0"/>
              <a:t>Clear Area When using launcher</a:t>
            </a:r>
          </a:p>
          <a:p>
            <a:r>
              <a:rPr lang="en-US" dirty="0" smtClean="0"/>
              <a:t>Glasses when using compressed air</a:t>
            </a:r>
          </a:p>
          <a:p>
            <a:r>
              <a:rPr lang="en-US" dirty="0" smtClean="0"/>
              <a:t>Clear of overhead lines</a:t>
            </a:r>
          </a:p>
          <a:p>
            <a:r>
              <a:rPr lang="en-US" dirty="0" smtClean="0"/>
              <a:t>Load limitations and guying</a:t>
            </a:r>
          </a:p>
          <a:p>
            <a:r>
              <a:rPr lang="en-US" dirty="0" smtClean="0"/>
              <a:t>PPE when erecting masts</a:t>
            </a:r>
          </a:p>
          <a:p>
            <a:pPr lvl="1"/>
            <a:r>
              <a:rPr lang="en-US" dirty="0" smtClean="0"/>
              <a:t>Glasses</a:t>
            </a:r>
          </a:p>
          <a:p>
            <a:pPr lvl="1"/>
            <a:r>
              <a:rPr lang="en-US" dirty="0" smtClean="0"/>
              <a:t>Hardhats</a:t>
            </a:r>
          </a:p>
          <a:p>
            <a:pPr lvl="1"/>
            <a:r>
              <a:rPr lang="en-US" dirty="0" smtClean="0"/>
              <a:t>Gloves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Safety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4038600"/>
            <a:ext cx="4038742" cy="2690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6613" y="0"/>
            <a:ext cx="211738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4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143000"/>
            <a:ext cx="5105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Guy angles</a:t>
            </a:r>
          </a:p>
          <a:p>
            <a:pPr lvl="1"/>
            <a:r>
              <a:rPr lang="en-US" dirty="0" smtClean="0"/>
              <a:t>½ way up and 45 Degrees outward angle</a:t>
            </a:r>
          </a:p>
          <a:p>
            <a:pPr lvl="1"/>
            <a:r>
              <a:rPr lang="en-US" dirty="0" smtClean="0"/>
              <a:t>Other angle and placement options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If my guy is half way</a:t>
            </a:r>
            <a:r>
              <a:rPr lang="en-US" dirty="0"/>
              <a:t> </a:t>
            </a:r>
            <a:r>
              <a:rPr lang="en-US" dirty="0" smtClean="0"/>
              <a:t>up my 20 foot mast what is the distance for 45 degree guy away from foot?</a:t>
            </a:r>
          </a:p>
          <a:p>
            <a:endParaRPr lang="en-US" dirty="0"/>
          </a:p>
          <a:p>
            <a:r>
              <a:rPr lang="en-US" dirty="0" smtClean="0"/>
              <a:t>Anchoring Options</a:t>
            </a:r>
          </a:p>
          <a:p>
            <a:pPr lvl="1"/>
            <a:r>
              <a:rPr lang="en-US" dirty="0" smtClean="0"/>
              <a:t>Helical augers</a:t>
            </a:r>
          </a:p>
          <a:p>
            <a:pPr lvl="1"/>
            <a:r>
              <a:rPr lang="en-US" dirty="0" smtClean="0"/>
              <a:t>Permanent installs demand engineered solution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Antenna Safety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488" y="3657600"/>
            <a:ext cx="2966805" cy="3188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12198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33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68210"/>
            <a:ext cx="769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I’ll spare you the electrical burn photos, but they’re gory</a:t>
            </a:r>
          </a:p>
          <a:p>
            <a:endParaRPr lang="en-US" dirty="0" smtClean="0"/>
          </a:p>
          <a:p>
            <a:r>
              <a:rPr lang="en-US" dirty="0" smtClean="0"/>
              <a:t>Above 24V you can start to feel it</a:t>
            </a:r>
          </a:p>
          <a:p>
            <a:endParaRPr lang="en-US" dirty="0"/>
          </a:p>
          <a:p>
            <a:r>
              <a:rPr lang="en-US" dirty="0" smtClean="0"/>
              <a:t>Risk Minimization and Control</a:t>
            </a:r>
          </a:p>
          <a:p>
            <a:pPr lvl="1"/>
            <a:r>
              <a:rPr lang="en-US" dirty="0" smtClean="0"/>
              <a:t>De-Energize</a:t>
            </a:r>
          </a:p>
          <a:p>
            <a:pPr lvl="1"/>
            <a:r>
              <a:rPr lang="en-US" dirty="0" smtClean="0"/>
              <a:t>Clothing and Jewelry</a:t>
            </a:r>
          </a:p>
          <a:p>
            <a:pPr lvl="1"/>
            <a:r>
              <a:rPr lang="en-US" dirty="0" smtClean="0"/>
              <a:t>Test Equipment condition</a:t>
            </a:r>
          </a:p>
          <a:p>
            <a:pPr lvl="1"/>
            <a:endParaRPr lang="en-US" dirty="0"/>
          </a:p>
          <a:p>
            <a:r>
              <a:rPr lang="en-US" dirty="0" smtClean="0"/>
              <a:t>Fire </a:t>
            </a:r>
            <a:r>
              <a:rPr lang="en-US" dirty="0" err="1" smtClean="0"/>
              <a:t>Extin</a:t>
            </a:r>
            <a:r>
              <a:rPr lang="en-US" dirty="0" smtClean="0"/>
              <a:t>. Class for Electrical?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en-US" dirty="0" smtClean="0"/>
              <a:t>Live Electrical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78" y="-9143"/>
            <a:ext cx="2563081" cy="1426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424" y="5029200"/>
            <a:ext cx="19050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-9143"/>
            <a:ext cx="2061822" cy="14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16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143000"/>
            <a:ext cx="6477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Nate has added a </a:t>
            </a:r>
            <a:r>
              <a:rPr lang="en-US" dirty="0" err="1" smtClean="0"/>
              <a:t>PWRgate</a:t>
            </a:r>
            <a:r>
              <a:rPr lang="en-US" dirty="0" smtClean="0"/>
              <a:t> to his home station so he can float his battery off of his </a:t>
            </a:r>
            <a:r>
              <a:rPr lang="en-US" dirty="0"/>
              <a:t>p</a:t>
            </a:r>
            <a:r>
              <a:rPr lang="en-US" dirty="0" smtClean="0"/>
              <a:t>ower supply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Float Voltage is 13.4V</a:t>
            </a:r>
          </a:p>
          <a:p>
            <a:pPr lvl="1"/>
            <a:r>
              <a:rPr lang="en-US" dirty="0" smtClean="0"/>
              <a:t>Supply was shipped adjusted to 13.2V</a:t>
            </a:r>
          </a:p>
          <a:p>
            <a:pPr lvl="1"/>
            <a:r>
              <a:rPr lang="en-US" dirty="0" smtClean="0"/>
              <a:t>Drop Across diode is .7V (West Mountain lies)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do I do?</a:t>
            </a:r>
            <a:endParaRPr lang="en-US" dirty="0"/>
          </a:p>
          <a:p>
            <a:pPr lvl="2"/>
            <a:r>
              <a:rPr lang="en-US" dirty="0" smtClean="0"/>
              <a:t>Connect meter leads de-energized</a:t>
            </a:r>
          </a:p>
          <a:p>
            <a:pPr lvl="2"/>
            <a:r>
              <a:rPr lang="en-US" dirty="0" smtClean="0"/>
              <a:t>Secure and allow capacitors to discharge between adjustments</a:t>
            </a:r>
          </a:p>
          <a:p>
            <a:pPr lvl="2"/>
            <a:r>
              <a:rPr lang="en-US" dirty="0" smtClean="0"/>
              <a:t>Make adjustments and restore cover prior to checking new voltage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on the bench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266700"/>
            <a:ext cx="220980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497" y="3810000"/>
            <a:ext cx="2097206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Shorts and over current protection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5486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0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50W radio has arrived Let’s hook it up…</a:t>
            </a:r>
          </a:p>
          <a:p>
            <a:pPr lvl="1"/>
            <a:r>
              <a:rPr lang="en-US" dirty="0" smtClean="0"/>
              <a:t>Fuses</a:t>
            </a:r>
          </a:p>
          <a:p>
            <a:pPr lvl="2"/>
            <a:r>
              <a:rPr lang="en-US" dirty="0" smtClean="0"/>
              <a:t>Fast Acting</a:t>
            </a:r>
          </a:p>
          <a:p>
            <a:pPr lvl="2"/>
            <a:r>
              <a:rPr lang="en-US" dirty="0"/>
              <a:t>4</a:t>
            </a:r>
            <a:r>
              <a:rPr lang="en-US" dirty="0" smtClean="0"/>
              <a:t> Amps for the RF out</a:t>
            </a:r>
          </a:p>
          <a:p>
            <a:pPr lvl="2"/>
            <a:r>
              <a:rPr lang="en-US" dirty="0" smtClean="0"/>
              <a:t>2 Amps for the lost to run the radio</a:t>
            </a:r>
          </a:p>
          <a:p>
            <a:pPr lvl="2"/>
            <a:r>
              <a:rPr lang="en-US" dirty="0" smtClean="0"/>
              <a:t>Manufacturer states 12 amp fuse</a:t>
            </a:r>
          </a:p>
          <a:p>
            <a:pPr lvl="1"/>
            <a:r>
              <a:rPr lang="en-US" dirty="0" smtClean="0"/>
              <a:t>Power Poles</a:t>
            </a:r>
            <a:endParaRPr lang="en-US" dirty="0"/>
          </a:p>
          <a:p>
            <a:pPr lvl="2"/>
            <a:r>
              <a:rPr lang="en-US" dirty="0" smtClean="0"/>
              <a:t>15A / 30A / 45A</a:t>
            </a:r>
          </a:p>
          <a:p>
            <a:pPr lvl="1"/>
            <a:r>
              <a:rPr lang="en-US" dirty="0" smtClean="0"/>
              <a:t>Stranded 10 </a:t>
            </a:r>
            <a:r>
              <a:rPr lang="en-US" dirty="0" err="1" smtClean="0"/>
              <a:t>Guage</a:t>
            </a:r>
            <a:r>
              <a:rPr lang="en-US" dirty="0"/>
              <a:t> </a:t>
            </a:r>
            <a:r>
              <a:rPr lang="en-US" dirty="0" smtClean="0"/>
              <a:t>(&gt;15A)</a:t>
            </a:r>
          </a:p>
          <a:p>
            <a:pPr lvl="1"/>
            <a:r>
              <a:rPr lang="en-US" dirty="0" smtClean="0"/>
              <a:t>Fuse before conductor</a:t>
            </a:r>
          </a:p>
          <a:p>
            <a:pPr lvl="1"/>
            <a:r>
              <a:rPr lang="en-US" dirty="0" smtClean="0"/>
              <a:t>Which fuse should clear?</a:t>
            </a:r>
          </a:p>
          <a:p>
            <a:pPr lvl="2"/>
            <a:r>
              <a:rPr lang="en-US" dirty="0" smtClean="0"/>
              <a:t>Fault side (load)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Shorts and over current protection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950144"/>
            <a:ext cx="3886200" cy="290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057400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6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25963"/>
          </a:xfrm>
        </p:spPr>
        <p:txBody>
          <a:bodyPr/>
          <a:lstStyle/>
          <a:p>
            <a:r>
              <a:rPr lang="en-US" dirty="0" smtClean="0"/>
              <a:t>First Meeting?  Please introduce yourself!</a:t>
            </a:r>
          </a:p>
          <a:p>
            <a:endParaRPr lang="en-US" dirty="0" smtClean="0"/>
          </a:p>
          <a:p>
            <a:r>
              <a:rPr lang="en-US" dirty="0" smtClean="0"/>
              <a:t>Please sign the attendance sheet.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Welcome to the ARRL field unit for Multnomah County!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111334"/>
            <a:ext cx="4114800" cy="274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4700" y="64008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7858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quick calculation</a:t>
            </a:r>
          </a:p>
          <a:p>
            <a:pPr lvl="1"/>
            <a:r>
              <a:rPr lang="en-US" dirty="0" smtClean="0"/>
              <a:t>Nate is checking torque on a 240Vdc battery system</a:t>
            </a:r>
          </a:p>
          <a:p>
            <a:pPr lvl="1"/>
            <a:r>
              <a:rPr lang="en-US" dirty="0" smtClean="0"/>
              <a:t>Unbeknownst to him, the insulation has rubbed off his ratchet</a:t>
            </a:r>
          </a:p>
          <a:p>
            <a:pPr lvl="1"/>
            <a:r>
              <a:rPr lang="en-US" dirty="0" smtClean="0"/>
              <a:t>He creates a direct short between ten batteries in series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</a:t>
            </a:r>
            <a:r>
              <a:rPr lang="en-US" dirty="0" smtClean="0"/>
              <a:t>uch current flows through the ratchet?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Shorts and over current protection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4612662"/>
            <a:ext cx="3886200" cy="2227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091649"/>
            <a:ext cx="2712720" cy="27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9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143000"/>
            <a:ext cx="7620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Safety Ground</a:t>
            </a:r>
          </a:p>
          <a:p>
            <a:pPr lvl="1"/>
            <a:r>
              <a:rPr lang="en-US" dirty="0" smtClean="0"/>
              <a:t>Chassis Shorts</a:t>
            </a:r>
          </a:p>
          <a:p>
            <a:pPr lvl="2"/>
            <a:r>
              <a:rPr lang="en-US" dirty="0" smtClean="0"/>
              <a:t>Off the shelf Equipment?</a:t>
            </a:r>
          </a:p>
          <a:p>
            <a:pPr lvl="2"/>
            <a:r>
              <a:rPr lang="en-US" dirty="0" smtClean="0"/>
              <a:t>Household Electrical to code?</a:t>
            </a:r>
          </a:p>
          <a:p>
            <a:pPr lvl="2"/>
            <a:r>
              <a:rPr lang="en-US" dirty="0" smtClean="0"/>
              <a:t>Fuses Sized per Manufacturer?</a:t>
            </a:r>
          </a:p>
          <a:p>
            <a:pPr lvl="1"/>
            <a:r>
              <a:rPr lang="en-US" dirty="0" smtClean="0"/>
              <a:t>“Stray” RF</a:t>
            </a:r>
          </a:p>
          <a:p>
            <a:pPr lvl="2"/>
            <a:r>
              <a:rPr lang="en-US" dirty="0" smtClean="0"/>
              <a:t>Braid</a:t>
            </a:r>
          </a:p>
          <a:p>
            <a:pPr lvl="2"/>
            <a:r>
              <a:rPr lang="en-US" dirty="0" smtClean="0"/>
              <a:t>Chokes (Ferrite)</a:t>
            </a:r>
          </a:p>
          <a:p>
            <a:r>
              <a:rPr lang="en-US" dirty="0" smtClean="0"/>
              <a:t>RF Ground</a:t>
            </a:r>
          </a:p>
          <a:p>
            <a:pPr lvl="1"/>
            <a:r>
              <a:rPr lang="en-US" dirty="0" smtClean="0"/>
              <a:t>Antennas are two halves</a:t>
            </a:r>
          </a:p>
          <a:p>
            <a:pPr lvl="1"/>
            <a:r>
              <a:rPr lang="en-US" dirty="0" smtClean="0"/>
              <a:t>Impedance at RF </a:t>
            </a:r>
            <a:r>
              <a:rPr lang="en-US" dirty="0" err="1" smtClean="0"/>
              <a:t>Freqs</a:t>
            </a:r>
            <a:r>
              <a:rPr lang="en-US" dirty="0" smtClean="0"/>
              <a:t> will be different than resistance to DC</a:t>
            </a:r>
          </a:p>
          <a:p>
            <a:r>
              <a:rPr lang="en-US" dirty="0" smtClean="0"/>
              <a:t>Lightning Protection</a:t>
            </a:r>
          </a:p>
          <a:p>
            <a:pPr lvl="1"/>
            <a:r>
              <a:rPr lang="en-US" dirty="0" smtClean="0"/>
              <a:t>You must secure from operation (leave the station) in an electrical storm</a:t>
            </a:r>
          </a:p>
          <a:p>
            <a:pPr lvl="1"/>
            <a:r>
              <a:rPr lang="en-US" dirty="0" smtClean="0"/>
              <a:t>Protection systems are in depth and not guarantees</a:t>
            </a:r>
          </a:p>
          <a:p>
            <a:pPr lvl="2"/>
            <a:r>
              <a:rPr lang="en-US" dirty="0" smtClean="0"/>
              <a:t>Entire permanent station must be considered as a system</a:t>
            </a:r>
          </a:p>
          <a:p>
            <a:pPr lvl="2"/>
            <a:r>
              <a:rPr lang="en-US" dirty="0" smtClean="0"/>
              <a:t>Protection will require grounding to dissipate energy away from station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344" y="1"/>
            <a:ext cx="3784656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1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Permissible Exposure (MPE)</a:t>
            </a:r>
          </a:p>
          <a:p>
            <a:pPr lvl="1"/>
            <a:r>
              <a:rPr lang="en-US" dirty="0" smtClean="0"/>
              <a:t>RF is Non-Ionizing Radiation, so heat and burns are the issue in your tissue </a:t>
            </a:r>
          </a:p>
          <a:p>
            <a:r>
              <a:rPr lang="en-US" dirty="0" smtClean="0"/>
              <a:t>As frequency </a:t>
            </a:r>
            <a:r>
              <a:rPr lang="en-US" dirty="0"/>
              <a:t>i</a:t>
            </a:r>
            <a:r>
              <a:rPr lang="en-US" dirty="0" smtClean="0"/>
              <a:t>ncreases, risk increases</a:t>
            </a:r>
            <a:endParaRPr lang="en-US" dirty="0"/>
          </a:p>
          <a:p>
            <a:r>
              <a:rPr lang="en-US" dirty="0" smtClean="0"/>
              <a:t>Station Evaluations (bulletin 65)</a:t>
            </a:r>
            <a:endParaRPr lang="en-US" dirty="0"/>
          </a:p>
          <a:p>
            <a:pPr lvl="1"/>
            <a:r>
              <a:rPr lang="en-US" dirty="0" smtClean="0"/>
              <a:t>Based on Power</a:t>
            </a:r>
          </a:p>
          <a:p>
            <a:pPr lvl="1"/>
            <a:r>
              <a:rPr lang="en-US" dirty="0" smtClean="0"/>
              <a:t>Performed in multiple ways</a:t>
            </a:r>
          </a:p>
          <a:p>
            <a:pPr lvl="2"/>
            <a:r>
              <a:rPr lang="en-US" dirty="0" smtClean="0"/>
              <a:t>Measurements</a:t>
            </a:r>
          </a:p>
          <a:p>
            <a:pPr lvl="2"/>
            <a:r>
              <a:rPr lang="en-US" dirty="0" smtClean="0"/>
              <a:t>Models</a:t>
            </a:r>
          </a:p>
          <a:p>
            <a:pPr lvl="2"/>
            <a:r>
              <a:rPr lang="en-US" dirty="0" smtClean="0"/>
              <a:t>Tables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and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87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32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03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90206"/>
            <a:ext cx="8229600" cy="47819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But wait, isn’t heating exposure a risk over time?  Why is that table in PEP ??? </a:t>
            </a:r>
          </a:p>
          <a:p>
            <a:endParaRPr lang="en-US" dirty="0"/>
          </a:p>
          <a:p>
            <a:r>
              <a:rPr lang="en-US" dirty="0" smtClean="0"/>
              <a:t>Duty Cycle </a:t>
            </a:r>
          </a:p>
          <a:p>
            <a:pPr lvl="1"/>
            <a:r>
              <a:rPr lang="en-US" dirty="0" smtClean="0"/>
              <a:t>Based On Operating Mode (ex. FM = 100%, SSB = 40%)</a:t>
            </a:r>
          </a:p>
          <a:p>
            <a:endParaRPr lang="en-US" dirty="0" smtClean="0"/>
          </a:p>
          <a:p>
            <a:r>
              <a:rPr lang="en-US" dirty="0" smtClean="0"/>
              <a:t>Exposure Type</a:t>
            </a:r>
          </a:p>
          <a:p>
            <a:pPr lvl="1"/>
            <a:r>
              <a:rPr lang="en-US" dirty="0" smtClean="0"/>
              <a:t>Controlled = Ham in the Shack </a:t>
            </a:r>
          </a:p>
          <a:p>
            <a:pPr lvl="2"/>
            <a:r>
              <a:rPr lang="en-US" dirty="0" smtClean="0"/>
              <a:t>6 min per hour exposure assumption</a:t>
            </a:r>
          </a:p>
          <a:p>
            <a:pPr lvl="1"/>
            <a:r>
              <a:rPr lang="en-US" dirty="0" smtClean="0"/>
              <a:t>Uncontrolled = Neighbor’s bratty kid</a:t>
            </a:r>
          </a:p>
          <a:p>
            <a:pPr lvl="2"/>
            <a:r>
              <a:rPr lang="en-US" dirty="0" smtClean="0"/>
              <a:t>30 minutes playing b-ball under you tower</a:t>
            </a:r>
          </a:p>
          <a:p>
            <a:pPr lvl="1"/>
            <a:endParaRPr lang="en-US" dirty="0"/>
          </a:p>
          <a:p>
            <a:r>
              <a:rPr lang="en-US" dirty="0" smtClean="0"/>
              <a:t>Antenna Gain</a:t>
            </a:r>
          </a:p>
          <a:p>
            <a:pPr lvl="1"/>
            <a:r>
              <a:rPr lang="en-US" dirty="0" err="1" smtClean="0"/>
              <a:t>dBi</a:t>
            </a:r>
            <a:r>
              <a:rPr lang="en-US" dirty="0" smtClean="0"/>
              <a:t> / </a:t>
            </a:r>
            <a:r>
              <a:rPr lang="en-US" dirty="0" err="1" smtClean="0"/>
              <a:t>dBd</a:t>
            </a:r>
            <a:endParaRPr lang="en-US" dirty="0" smtClean="0"/>
          </a:p>
          <a:p>
            <a:pPr lvl="2"/>
            <a:r>
              <a:rPr lang="en-US" dirty="0" smtClean="0"/>
              <a:t>Dipole 2.15 </a:t>
            </a:r>
            <a:r>
              <a:rPr lang="en-US" dirty="0" err="1" smtClean="0"/>
              <a:t>dBi</a:t>
            </a:r>
            <a:r>
              <a:rPr lang="en-US" dirty="0" smtClean="0"/>
              <a:t> (how Many </a:t>
            </a:r>
            <a:r>
              <a:rPr lang="en-US" dirty="0" err="1" smtClean="0"/>
              <a:t>dBd</a:t>
            </a:r>
            <a:r>
              <a:rPr lang="en-US" dirty="0" smtClean="0"/>
              <a:t>?)</a:t>
            </a:r>
          </a:p>
          <a:p>
            <a:pPr lvl="2"/>
            <a:r>
              <a:rPr lang="en-US" dirty="0" smtClean="0"/>
              <a:t>3 Element Beam 7.2 </a:t>
            </a:r>
            <a:r>
              <a:rPr lang="en-US" dirty="0" err="1" smtClean="0"/>
              <a:t>dBi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Tables </a:t>
            </a:r>
            <a:r>
              <a:rPr lang="en-US" sz="1400" dirty="0"/>
              <a:t>www.arrl.org/fcc-rf-exposure-regulations-the-station-evaluation</a:t>
            </a:r>
          </a:p>
        </p:txBody>
      </p:sp>
    </p:spTree>
    <p:extLst>
      <p:ext uri="{BB962C8B-B14F-4D97-AF65-F5344CB8AC3E}">
        <p14:creationId xmlns:p14="http://schemas.microsoft.com/office/powerpoint/2010/main" val="2815315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http://www.arrl.org/files/file/Technology/tis/info/pdf/Table4567.pdf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2m Band / FM / 50 Watts / Cont. / 5elt </a:t>
            </a:r>
            <a:r>
              <a:rPr lang="en-US" dirty="0"/>
              <a:t>Y</a:t>
            </a:r>
            <a:r>
              <a:rPr lang="en-US" dirty="0" smtClean="0"/>
              <a:t>agi</a:t>
            </a:r>
          </a:p>
          <a:p>
            <a:pPr lvl="1"/>
            <a:r>
              <a:rPr lang="en-US" dirty="0" smtClean="0"/>
              <a:t>9.3m away from operator</a:t>
            </a:r>
          </a:p>
          <a:p>
            <a:pPr lvl="1"/>
            <a:endParaRPr lang="en-US" dirty="0"/>
          </a:p>
          <a:p>
            <a:r>
              <a:rPr lang="en-US" dirty="0" smtClean="0"/>
              <a:t>20m Band </a:t>
            </a:r>
            <a:r>
              <a:rPr lang="en-US" smtClean="0"/>
              <a:t>/ Digital / </a:t>
            </a:r>
            <a:r>
              <a:rPr lang="en-US" dirty="0" smtClean="0"/>
              <a:t>100W / Uncontrolled / Dipole</a:t>
            </a:r>
          </a:p>
          <a:p>
            <a:pPr lvl="1"/>
            <a:r>
              <a:rPr lang="en-US" dirty="0" smtClean="0"/>
              <a:t>7.1m away from bystanders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4 of ARRL / W5YI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85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1952"/>
            <a:ext cx="8229600" cy="4525963"/>
          </a:xfrm>
        </p:spPr>
        <p:txBody>
          <a:bodyPr/>
          <a:lstStyle/>
          <a:p>
            <a:r>
              <a:rPr lang="en-US" dirty="0" smtClean="0"/>
              <a:t>CO</a:t>
            </a:r>
          </a:p>
          <a:p>
            <a:pPr lvl="1"/>
            <a:r>
              <a:rPr lang="en-US" dirty="0" smtClean="0"/>
              <a:t>4 hour half life of Carbon Monoxide poison from blood</a:t>
            </a:r>
          </a:p>
          <a:p>
            <a:pPr lvl="2"/>
            <a:r>
              <a:rPr lang="en-US" dirty="0" smtClean="0"/>
              <a:t>Symptoms similar to dehydration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H2</a:t>
            </a:r>
          </a:p>
          <a:p>
            <a:pPr lvl="1"/>
            <a:r>
              <a:rPr lang="en-US" dirty="0" smtClean="0"/>
              <a:t>Hydrolysis of water when high I</a:t>
            </a:r>
          </a:p>
          <a:p>
            <a:pPr lvl="2"/>
            <a:r>
              <a:rPr lang="en-US" dirty="0" smtClean="0"/>
              <a:t>Boom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704" y="3733800"/>
            <a:ext cx="31242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312" y="0"/>
            <a:ext cx="23774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59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05000"/>
            <a:ext cx="3552825" cy="4053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81000"/>
            <a:ext cx="1902117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7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Emergency Coordinator:  Nathan Hersey N9VCU</a:t>
            </a:r>
          </a:p>
          <a:p>
            <a:r>
              <a:rPr lang="en-US" dirty="0" smtClean="0"/>
              <a:t>Assistant </a:t>
            </a:r>
            <a:r>
              <a:rPr lang="en-US" dirty="0"/>
              <a:t>EC: </a:t>
            </a:r>
            <a:r>
              <a:rPr lang="en-US" dirty="0" smtClean="0"/>
              <a:t>Adam </a:t>
            </a:r>
            <a:r>
              <a:rPr lang="en-US" dirty="0"/>
              <a:t>Karol KF7LJH</a:t>
            </a:r>
          </a:p>
          <a:p>
            <a:r>
              <a:rPr lang="en-US" dirty="0"/>
              <a:t>Assistant EC: Robert </a:t>
            </a:r>
            <a:r>
              <a:rPr lang="en-US" dirty="0" err="1"/>
              <a:t>Anglin</a:t>
            </a:r>
            <a:r>
              <a:rPr lang="en-US" dirty="0"/>
              <a:t> WX5TEX</a:t>
            </a:r>
          </a:p>
          <a:p>
            <a:r>
              <a:rPr lang="en-US" dirty="0"/>
              <a:t>Assistant EC: Deb Provo KK7DEB</a:t>
            </a:r>
          </a:p>
          <a:p>
            <a:r>
              <a:rPr lang="en-US" dirty="0"/>
              <a:t>Training Manager: </a:t>
            </a:r>
            <a:r>
              <a:rPr lang="en-US" dirty="0" smtClean="0"/>
              <a:t>Eli Pride W7ELI</a:t>
            </a:r>
            <a:endParaRPr lang="en-US" dirty="0"/>
          </a:p>
          <a:p>
            <a:r>
              <a:rPr lang="en-US" dirty="0"/>
              <a:t>Net Manager: </a:t>
            </a:r>
            <a:r>
              <a:rPr lang="en-US" dirty="0" smtClean="0"/>
              <a:t>Marino </a:t>
            </a:r>
            <a:r>
              <a:rPr lang="en-US" dirty="0" err="1" smtClean="0"/>
              <a:t>Duregon</a:t>
            </a:r>
            <a:r>
              <a:rPr lang="en-US" dirty="0" smtClean="0"/>
              <a:t> KG7EMV</a:t>
            </a:r>
            <a:endParaRPr lang="en-US" dirty="0"/>
          </a:p>
          <a:p>
            <a:r>
              <a:rPr lang="en-US" dirty="0"/>
              <a:t>Web Master: </a:t>
            </a:r>
            <a:r>
              <a:rPr lang="en-US" dirty="0" smtClean="0"/>
              <a:t>Brian Cochrane KE7QPV</a:t>
            </a:r>
          </a:p>
          <a:p>
            <a:r>
              <a:rPr lang="en-US" dirty="0" smtClean="0"/>
              <a:t>PIO: Steve Hall W7RSH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080" y="4547286"/>
            <a:ext cx="1676400" cy="231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9780" y="6581001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Robert Anglin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36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525963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dirty="0" smtClean="0"/>
              <a:t>A- Robert </a:t>
            </a:r>
            <a:r>
              <a:rPr lang="en-US" dirty="0" err="1" smtClean="0"/>
              <a:t>Anglin</a:t>
            </a:r>
            <a:endParaRPr lang="en-US" dirty="0" smtClean="0"/>
          </a:p>
          <a:p>
            <a:r>
              <a:rPr lang="en-US" dirty="0" smtClean="0"/>
              <a:t>B- Matthew </a:t>
            </a:r>
            <a:r>
              <a:rPr lang="en-US" dirty="0" err="1" smtClean="0"/>
              <a:t>Bradburn</a:t>
            </a:r>
            <a:endParaRPr lang="en-US" dirty="0" smtClean="0"/>
          </a:p>
          <a:p>
            <a:r>
              <a:rPr lang="en-US" dirty="0" smtClean="0"/>
              <a:t>C- Steve Hall</a:t>
            </a:r>
          </a:p>
          <a:p>
            <a:r>
              <a:rPr lang="en-US" dirty="0" smtClean="0"/>
              <a:t>D- Nate Hersey</a:t>
            </a:r>
          </a:p>
          <a:p>
            <a:r>
              <a:rPr lang="en-US" dirty="0" smtClean="0"/>
              <a:t>E- Eli Pride</a:t>
            </a:r>
          </a:p>
          <a:p>
            <a:r>
              <a:rPr lang="en-US" dirty="0" smtClean="0"/>
              <a:t>M-Adam Karol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Leaders</a:t>
            </a:r>
            <a:endParaRPr lang="en-US" dirty="0"/>
          </a:p>
        </p:txBody>
      </p:sp>
      <p:pic>
        <p:nvPicPr>
          <p:cNvPr id="12290" name="Picture 2" descr="https://upload.wikimedia.org/wikipedia/commons/thumb/8/8e/Map_of_Oregon_highlighting_Multnomah_County.svg/220px-Map_of_Oregon_highlighting_Multnomah_County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27465"/>
            <a:ext cx="4914900" cy="3663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7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767072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Clubs are where you can get ham stuff we don’t teach or drill!!!!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PARC</a:t>
            </a:r>
            <a:r>
              <a:rPr lang="en-US" dirty="0" smtClean="0"/>
              <a:t>: Fourth Friday of the Month, 7:30pm at Liberty Centre Building (W7LT.org)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HARC</a:t>
            </a:r>
            <a:r>
              <a:rPr lang="en-US" dirty="0" smtClean="0"/>
              <a:t>: Third Thursday of the Month, 7:30pm MHCC Rm 1001 (WB7QIW.org)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Digital</a:t>
            </a:r>
            <a:r>
              <a:rPr lang="en-US" dirty="0" smtClean="0"/>
              <a:t> Modes </a:t>
            </a:r>
            <a:r>
              <a:rPr lang="en-US" dirty="0"/>
              <a:t>Training Net - first Tuesday of each month </a:t>
            </a:r>
            <a:r>
              <a:rPr lang="en-US" dirty="0" smtClean="0"/>
              <a:t>8PM, </a:t>
            </a:r>
            <a:r>
              <a:rPr lang="en-US" dirty="0"/>
              <a:t>443.300 (100 Hz tone) 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THTN</a:t>
            </a:r>
            <a:r>
              <a:rPr lang="en-US" dirty="0" smtClean="0"/>
              <a:t>: 2</a:t>
            </a:r>
            <a:r>
              <a:rPr lang="en-US" baseline="30000" dirty="0" smtClean="0"/>
              <a:t>nd</a:t>
            </a:r>
            <a:r>
              <a:rPr lang="en-US" dirty="0" smtClean="0"/>
              <a:t> and 4</a:t>
            </a:r>
            <a:r>
              <a:rPr lang="en-US" baseline="30000" dirty="0" smtClean="0"/>
              <a:t>th</a:t>
            </a:r>
            <a:r>
              <a:rPr lang="en-US" dirty="0" smtClean="0"/>
              <a:t> Tues, 8:00 P.M. 147.180 (PL tone103.5)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ARES</a:t>
            </a:r>
            <a:r>
              <a:rPr lang="en-US" dirty="0" smtClean="0"/>
              <a:t> net: Wednesdays 7:00pm on 146.840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Neighborhood </a:t>
            </a:r>
            <a:r>
              <a:rPr lang="en-US" dirty="0" err="1" smtClean="0">
                <a:solidFill>
                  <a:srgbClr val="FF0000"/>
                </a:solidFill>
              </a:rPr>
              <a:t>Emerg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Comms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Training net (NECTN):        Sundays 8:10pm on 147.040(</a:t>
            </a:r>
            <a:r>
              <a:rPr lang="en-US" b="1" dirty="0" smtClean="0"/>
              <a:t>+</a:t>
            </a:r>
            <a:r>
              <a:rPr lang="en-US" dirty="0" smtClean="0"/>
              <a:t>, 100Hz)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 Meetings and 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Leadership Updates</a:t>
            </a:r>
          </a:p>
          <a:p>
            <a:endParaRPr lang="en-US" dirty="0" smtClean="0"/>
          </a:p>
          <a:p>
            <a:r>
              <a:rPr lang="en-US" dirty="0" smtClean="0"/>
              <a:t>Events Completed</a:t>
            </a:r>
          </a:p>
          <a:p>
            <a:endParaRPr lang="en-US" dirty="0" smtClean="0"/>
          </a:p>
          <a:p>
            <a:r>
              <a:rPr lang="en-US" dirty="0" smtClean="0"/>
              <a:t>Events Upcoming</a:t>
            </a:r>
          </a:p>
          <a:p>
            <a:endParaRPr lang="en-US" dirty="0" smtClean="0"/>
          </a:p>
          <a:p>
            <a:r>
              <a:rPr lang="en-US" dirty="0" smtClean="0"/>
              <a:t>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http://static.giantbomb.com/uploads/scale_small/9/93538/1647845-acme_photo_radio_tower_02.1100822_s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29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3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Contact Leadership</a:t>
            </a:r>
          </a:p>
          <a:p>
            <a:pPr lvl="1"/>
            <a:r>
              <a:rPr lang="en-US" dirty="0" smtClean="0">
                <a:hlinkClick r:id="rId3"/>
              </a:rPr>
              <a:t>Leadership@multnomahares.org</a:t>
            </a:r>
            <a:endParaRPr lang="en-US" dirty="0" smtClean="0"/>
          </a:p>
          <a:p>
            <a:pPr lvl="1"/>
            <a:r>
              <a:rPr lang="en-US" dirty="0" smtClean="0"/>
              <a:t>New Folks Q&amp;A @ 6:15 prior to the meeting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Multnomah EC Report – 85</a:t>
            </a:r>
            <a:r>
              <a:rPr lang="en-US" dirty="0" smtClean="0">
                <a:solidFill>
                  <a:srgbClr val="FF0000"/>
                </a:solidFill>
              </a:rPr>
              <a:t>(+2)</a:t>
            </a:r>
            <a:r>
              <a:rPr lang="en-US" dirty="0" smtClean="0"/>
              <a:t> Members / 288 Hours for August</a:t>
            </a:r>
          </a:p>
          <a:p>
            <a:r>
              <a:rPr lang="en-US" dirty="0" smtClean="0"/>
              <a:t>UASI Grant Funds</a:t>
            </a:r>
          </a:p>
          <a:p>
            <a:r>
              <a:rPr lang="en-US" dirty="0" smtClean="0"/>
              <a:t>VHF Gateways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562" y="154084"/>
            <a:ext cx="8229600" cy="1143000"/>
          </a:xfrm>
        </p:spPr>
        <p:txBody>
          <a:bodyPr/>
          <a:lstStyle/>
          <a:p>
            <a:r>
              <a:rPr lang="en-US" dirty="0" smtClean="0"/>
              <a:t>Leadership updates</a:t>
            </a:r>
            <a:endParaRPr lang="en-US" dirty="0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Completed</a:t>
            </a:r>
            <a:endParaRPr lang="en-US" dirty="0"/>
          </a:p>
        </p:txBody>
      </p:sp>
      <p:sp>
        <p:nvSpPr>
          <p:cNvPr id="6" name="AutoShape 4" descr="Inline image 1"/>
          <p:cNvSpPr>
            <a:spLocks noChangeAspect="1" noChangeArrowheads="1"/>
          </p:cNvSpPr>
          <p:nvPr/>
        </p:nvSpPr>
        <p:spPr bwMode="auto">
          <a:xfrm flipH="1" flipV="1">
            <a:off x="490728" y="1600200"/>
            <a:ext cx="4469012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3296" y="1411224"/>
            <a:ext cx="8382000" cy="4343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US" dirty="0" smtClean="0"/>
          </a:p>
          <a:p>
            <a:r>
              <a:rPr lang="en-US" dirty="0" smtClean="0"/>
              <a:t>Sept 9</a:t>
            </a:r>
            <a:r>
              <a:rPr lang="en-US" baseline="30000" dirty="0" smtClean="0"/>
              <a:t>th</a:t>
            </a:r>
            <a:r>
              <a:rPr lang="en-US" dirty="0" smtClean="0"/>
              <a:t> Team Drill</a:t>
            </a:r>
          </a:p>
          <a:p>
            <a:endParaRPr lang="en-US" dirty="0" smtClean="0"/>
          </a:p>
          <a:p>
            <a:r>
              <a:rPr lang="en-US" dirty="0" smtClean="0"/>
              <a:t>Eagle Creek Activation</a:t>
            </a:r>
          </a:p>
          <a:p>
            <a:endParaRPr lang="en-US" dirty="0" smtClean="0"/>
          </a:p>
          <a:p>
            <a:r>
              <a:rPr lang="en-US" dirty="0" smtClean="0"/>
              <a:t>Go Kit Build</a:t>
            </a:r>
          </a:p>
          <a:p>
            <a:endParaRPr lang="en-US" dirty="0" smtClean="0"/>
          </a:p>
          <a:p>
            <a:r>
              <a:rPr lang="en-US" dirty="0" smtClean="0"/>
              <a:t>Air Show</a:t>
            </a:r>
          </a:p>
          <a:p>
            <a:endParaRPr lang="en-US" dirty="0" smtClean="0"/>
          </a:p>
          <a:p>
            <a:r>
              <a:rPr lang="en-US" dirty="0" smtClean="0"/>
              <a:t>Gresham Get Ready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720" y="3582924"/>
            <a:ext cx="4436533" cy="2495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552" y="78327"/>
            <a:ext cx="190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" y="1678991"/>
            <a:ext cx="8382000" cy="4343400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Marathon – 10/8</a:t>
            </a:r>
          </a:p>
          <a:p>
            <a:pPr lvl="1"/>
            <a:r>
              <a:rPr lang="en-US" dirty="0" smtClean="0"/>
              <a:t>Volunteers Needed – Please Contact Pete w7pr@juno.com</a:t>
            </a:r>
          </a:p>
          <a:p>
            <a:endParaRPr lang="en-US" dirty="0" smtClean="0"/>
          </a:p>
          <a:p>
            <a:r>
              <a:rPr lang="en-US" dirty="0" smtClean="0"/>
              <a:t>Fall Oregon Section SET</a:t>
            </a:r>
          </a:p>
          <a:p>
            <a:pPr lvl="1"/>
            <a:r>
              <a:rPr lang="en-US" dirty="0" smtClean="0"/>
              <a:t>Operators Needed – Contact leadership@multnomahares.org</a:t>
            </a:r>
          </a:p>
          <a:p>
            <a:endParaRPr lang="en-US" dirty="0" smtClean="0"/>
          </a:p>
          <a:p>
            <a:r>
              <a:rPr lang="en-US" dirty="0" smtClean="0"/>
              <a:t>Tech Classes (YL) Oct 12</a:t>
            </a:r>
            <a:r>
              <a:rPr lang="en-US" baseline="30000" dirty="0" smtClean="0"/>
              <a:t>th</a:t>
            </a:r>
            <a:r>
              <a:rPr lang="en-US" dirty="0" smtClean="0"/>
              <a:t> through 21st</a:t>
            </a:r>
          </a:p>
          <a:p>
            <a:endParaRPr lang="en-US" dirty="0"/>
          </a:p>
          <a:p>
            <a:r>
              <a:rPr lang="en-US" dirty="0" err="1" smtClean="0"/>
              <a:t>Rickreall</a:t>
            </a:r>
            <a:r>
              <a:rPr lang="en-US" dirty="0" smtClean="0"/>
              <a:t> 10/21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Events/Training Upcoming</a:t>
            </a:r>
            <a:endParaRPr lang="en-US" dirty="0"/>
          </a:p>
        </p:txBody>
      </p:sp>
      <p:sp>
        <p:nvSpPr>
          <p:cNvPr id="4" name="AutoShape 2" descr="Displaying 20130623_0443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7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1902</TotalTime>
  <Words>955</Words>
  <Application>Microsoft Office PowerPoint</Application>
  <PresentationFormat>On-screen Show (4:3)</PresentationFormat>
  <Paragraphs>228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Multnomah County ARES</vt:lpstr>
      <vt:lpstr>Welcome to the ARRL field unit for Multnomah County!</vt:lpstr>
      <vt:lpstr>Leadership Team</vt:lpstr>
      <vt:lpstr>Team Leaders</vt:lpstr>
      <vt:lpstr>Regular Meetings and Nets</vt:lpstr>
      <vt:lpstr>Agenda</vt:lpstr>
      <vt:lpstr>Leadership updates</vt:lpstr>
      <vt:lpstr>Events Completed</vt:lpstr>
      <vt:lpstr> Events/Training Upcoming</vt:lpstr>
      <vt:lpstr>Mars Attacks </vt:lpstr>
      <vt:lpstr>Other Announcements?</vt:lpstr>
      <vt:lpstr>Safety for you and me!</vt:lpstr>
      <vt:lpstr>What’s the most dangerous activity for a field radio unit?</vt:lpstr>
      <vt:lpstr>Antenna Safety</vt:lpstr>
      <vt:lpstr>Antenna Safety Example</vt:lpstr>
      <vt:lpstr>Live Electrical</vt:lpstr>
      <vt:lpstr>Example on the bench</vt:lpstr>
      <vt:lpstr>Shorts and over current protection</vt:lpstr>
      <vt:lpstr>Shorts and over current protection</vt:lpstr>
      <vt:lpstr>Shorts and over current protection</vt:lpstr>
      <vt:lpstr>Grounding</vt:lpstr>
      <vt:lpstr>Radiation and You!</vt:lpstr>
      <vt:lpstr>PowerPoint Presentation</vt:lpstr>
      <vt:lpstr>Tables www.arrl.org/fcc-rf-exposure-regulations-the-station-evaluation</vt:lpstr>
      <vt:lpstr>Table 4 of ARRL / W5YI effort</vt:lpstr>
      <vt:lpstr>Ventilation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Brian Cochrane</cp:lastModifiedBy>
  <cp:revision>227</cp:revision>
  <dcterms:created xsi:type="dcterms:W3CDTF">2013-06-27T21:15:48Z</dcterms:created>
  <dcterms:modified xsi:type="dcterms:W3CDTF">2017-09-29T02:23:23Z</dcterms:modified>
</cp:coreProperties>
</file>